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96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luna\Downloads\E%2010.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4663350059612487"/>
          <c:y val="9.9514123234595728E-2"/>
          <c:w val="0.80039824352326705"/>
          <c:h val="0.65651418572677844"/>
        </c:manualLayout>
      </c:layout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Number of students (Thous. students)</c:v>
                </c:pt>
              </c:strCache>
            </c:strRef>
          </c:tx>
          <c:cat>
            <c:strRef>
              <c:f>Sheet1!$B$1:$J$1</c:f>
              <c:strCache>
                <c:ptCount val="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</c:strCache>
            </c:strRef>
          </c:cat>
          <c:val>
            <c:numRef>
              <c:f>Sheet1!$B$2:$J$2</c:f>
              <c:numCache>
                <c:formatCode>0.0</c:formatCode>
                <c:ptCount val="9"/>
                <c:pt idx="0">
                  <c:v>899.5</c:v>
                </c:pt>
                <c:pt idx="1">
                  <c:v>974.1</c:v>
                </c:pt>
                <c:pt idx="2">
                  <c:v>1020.7</c:v>
                </c:pt>
                <c:pt idx="3">
                  <c:v>1131</c:v>
                </c:pt>
                <c:pt idx="4">
                  <c:v>1319.8</c:v>
                </c:pt>
                <c:pt idx="5">
                  <c:v>1387.1</c:v>
                </c:pt>
                <c:pt idx="6">
                  <c:v>1666.2</c:v>
                </c:pt>
                <c:pt idx="7">
                  <c:v>1603.5</c:v>
                </c:pt>
                <c:pt idx="8">
                  <c:v>1675.7</c:v>
                </c:pt>
              </c:numCache>
            </c:numRef>
          </c:val>
        </c:ser>
        <c:marker val="1"/>
        <c:axId val="77673216"/>
        <c:axId val="77674752"/>
      </c:lineChart>
      <c:catAx>
        <c:axId val="7767321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fr-CH" sz="1200"/>
            </a:pPr>
            <a:endParaRPr lang="en-US"/>
          </a:p>
        </c:txPr>
        <c:crossAx val="77674752"/>
        <c:crosses val="autoZero"/>
        <c:auto val="1"/>
        <c:lblAlgn val="ctr"/>
        <c:lblOffset val="100"/>
      </c:catAx>
      <c:valAx>
        <c:axId val="77674752"/>
        <c:scaling>
          <c:orientation val="minMax"/>
        </c:scaling>
        <c:axPos val="l"/>
        <c:majorGridlines/>
        <c:numFmt formatCode="0" sourceLinked="0"/>
        <c:tickLblPos val="nextTo"/>
        <c:txPr>
          <a:bodyPr/>
          <a:lstStyle/>
          <a:p>
            <a:pPr>
              <a:defRPr lang="fr-CH" sz="1200"/>
            </a:pPr>
            <a:endParaRPr lang="en-US"/>
          </a:p>
        </c:txPr>
        <c:crossAx val="77673216"/>
        <c:crosses val="autoZero"/>
        <c:crossBetween val="between"/>
      </c:valAx>
    </c:plotArea>
    <c:plotVisOnly val="1"/>
    <c:dispBlanksAs val="gap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5428150439704774"/>
          <c:y val="0.12268185988946501"/>
          <c:w val="0.83071839559428484"/>
          <c:h val="0.68186586432793461"/>
        </c:manualLayout>
      </c:layout>
      <c:lineChart>
        <c:grouping val="standard"/>
        <c:ser>
          <c:idx val="0"/>
          <c:order val="0"/>
          <c:tx>
            <c:strRef>
              <c:f>Sheet2!$A$2</c:f>
              <c:strCache>
                <c:ptCount val="1"/>
                <c:pt idx="0">
                  <c:v>Number of students (thous. Students) attending non-public universities</c:v>
                </c:pt>
              </c:strCache>
            </c:strRef>
          </c:tx>
          <c:cat>
            <c:strRef>
              <c:f>Sheet2!$B$1:$K$1</c:f>
              <c:strCache>
                <c:ptCount val="1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Prel. 2009</c:v>
                </c:pt>
              </c:strCache>
            </c:strRef>
          </c:cat>
          <c:val>
            <c:numRef>
              <c:f>Sheet2!$B$2:$K$2</c:f>
              <c:numCache>
                <c:formatCode>0.0</c:formatCode>
                <c:ptCount val="10"/>
                <c:pt idx="0">
                  <c:v>103.9</c:v>
                </c:pt>
                <c:pt idx="1">
                  <c:v>101.1</c:v>
                </c:pt>
                <c:pt idx="2">
                  <c:v>111.9</c:v>
                </c:pt>
                <c:pt idx="3">
                  <c:v>137.1</c:v>
                </c:pt>
                <c:pt idx="4">
                  <c:v>137.80000000000001</c:v>
                </c:pt>
                <c:pt idx="5">
                  <c:v>160.4</c:v>
                </c:pt>
                <c:pt idx="6">
                  <c:v>209.5</c:v>
                </c:pt>
                <c:pt idx="7">
                  <c:v>188.8</c:v>
                </c:pt>
                <c:pt idx="8">
                  <c:v>218.2</c:v>
                </c:pt>
                <c:pt idx="9">
                  <c:v>248.8</c:v>
                </c:pt>
              </c:numCache>
            </c:numRef>
          </c:val>
        </c:ser>
        <c:marker val="1"/>
        <c:axId val="67643648"/>
        <c:axId val="67645440"/>
      </c:lineChart>
      <c:catAx>
        <c:axId val="6764364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fr-CH" sz="1200"/>
            </a:pPr>
            <a:endParaRPr lang="en-US"/>
          </a:p>
        </c:txPr>
        <c:crossAx val="67645440"/>
        <c:crosses val="autoZero"/>
        <c:auto val="1"/>
        <c:lblAlgn val="ctr"/>
        <c:lblOffset val="100"/>
      </c:catAx>
      <c:valAx>
        <c:axId val="67645440"/>
        <c:scaling>
          <c:orientation val="minMax"/>
        </c:scaling>
        <c:axPos val="l"/>
        <c:majorGridlines/>
        <c:numFmt formatCode="0.0" sourceLinked="1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lang="fr-CH" sz="1200"/>
            </a:pPr>
            <a:endParaRPr lang="en-US"/>
          </a:p>
        </c:txPr>
        <c:crossAx val="67643648"/>
        <c:crosses val="autoZero"/>
        <c:crossBetween val="between"/>
      </c:valAx>
    </c:plotArea>
    <c:plotVisOnly val="1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0.01842</cdr:x>
      <cdr:y>0.30429</cdr:y>
    </cdr:from>
    <cdr:to>
      <cdr:x>0.06782</cdr:x>
      <cdr:y>0.6853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016" y="1296144"/>
          <a:ext cx="386251" cy="16229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square" rtlCol="0"/>
        <a:lstStyle xmlns:a="http://schemas.openxmlformats.org/drawingml/2006/main"/>
        <a:p xmlns:a="http://schemas.openxmlformats.org/drawingml/2006/main">
          <a:r>
            <a:rPr lang="it-CH" sz="1400" dirty="0" smtClean="0"/>
            <a:t>Students (in tousands)</a:t>
          </a:r>
          <a:endParaRPr lang="it-CH" sz="1400" dirty="0"/>
        </a:p>
      </cdr:txBody>
    </cdr:sp>
  </cdr:relSizeAnchor>
  <cdr:relSizeAnchor xmlns:cdr="http://schemas.openxmlformats.org/drawingml/2006/chartDrawing">
    <cdr:from>
      <cdr:x>0.03684</cdr:x>
      <cdr:y>0.87568</cdr:y>
    </cdr:from>
    <cdr:to>
      <cdr:x>0.25787</cdr:x>
      <cdr:y>0.95932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88033" y="3730012"/>
          <a:ext cx="1728191" cy="3562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it-CH" sz="1400" dirty="0"/>
            <a:t>Source: GSO, 2010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0.02461</cdr:x>
      <cdr:y>0.1794</cdr:y>
    </cdr:from>
    <cdr:to>
      <cdr:x>0.06312</cdr:x>
      <cdr:y>0.7195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4571" y="790002"/>
          <a:ext cx="288787" cy="23783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square" rtlCol="0"/>
        <a:lstStyle xmlns:a="http://schemas.openxmlformats.org/drawingml/2006/main"/>
        <a:p xmlns:a="http://schemas.openxmlformats.org/drawingml/2006/main">
          <a:r>
            <a:rPr lang="fr-CH" sz="1400" baseline="0" dirty="0" err="1" smtClean="0"/>
            <a:t>Students</a:t>
          </a:r>
          <a:r>
            <a:rPr lang="fr-CH" sz="1400" baseline="0" dirty="0" smtClean="0"/>
            <a:t> (in </a:t>
          </a:r>
          <a:r>
            <a:rPr lang="fr-CH" sz="1400" baseline="0" dirty="0" err="1" smtClean="0"/>
            <a:t>thousands</a:t>
          </a:r>
          <a:r>
            <a:rPr lang="fr-CH" sz="1400" baseline="0" dirty="0" smtClean="0"/>
            <a:t>)</a:t>
          </a:r>
          <a:endParaRPr lang="fr-CH" sz="1400" dirty="0"/>
        </a:p>
      </cdr:txBody>
    </cdr:sp>
  </cdr:relSizeAnchor>
  <cdr:relSizeAnchor xmlns:cdr="http://schemas.openxmlformats.org/drawingml/2006/chartDrawing">
    <cdr:from>
      <cdr:x>0.03841</cdr:x>
      <cdr:y>0.92424</cdr:y>
    </cdr:from>
    <cdr:to>
      <cdr:x>0.25925</cdr:x>
      <cdr:y>0.98113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88032" y="4392487"/>
          <a:ext cx="1656184" cy="2703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r-CH" sz="1200" dirty="0" smtClean="0"/>
            <a:t>Source: GSO 2011</a:t>
          </a:r>
          <a:endParaRPr lang="fr-CH" sz="12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F586C1-6A5A-4419-84BA-214FF5526E8D}" type="datetimeFigureOut">
              <a:rPr lang="fr-CH" smtClean="0"/>
              <a:pPr/>
              <a:t>13.07.2011</a:t>
            </a:fld>
            <a:endParaRPr lang="fr-CH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H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A41534-AAF6-4453-8BF5-D104A8E00437}" type="slidenum">
              <a:rPr lang="fr-CH" smtClean="0"/>
              <a:pPr/>
              <a:t>‹#›</a:t>
            </a:fld>
            <a:endParaRPr lang="fr-CH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F586C1-6A5A-4419-84BA-214FF5526E8D}" type="datetimeFigureOut">
              <a:rPr lang="fr-CH" smtClean="0"/>
              <a:pPr/>
              <a:t>13.07.2011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A41534-AAF6-4453-8BF5-D104A8E00437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F586C1-6A5A-4419-84BA-214FF5526E8D}" type="datetimeFigureOut">
              <a:rPr lang="fr-CH" smtClean="0"/>
              <a:pPr/>
              <a:t>13.07.2011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A41534-AAF6-4453-8BF5-D104A8E00437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F586C1-6A5A-4419-84BA-214FF5526E8D}" type="datetimeFigureOut">
              <a:rPr lang="fr-CH" smtClean="0"/>
              <a:pPr/>
              <a:t>13.07.2011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A41534-AAF6-4453-8BF5-D104A8E00437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F586C1-6A5A-4419-84BA-214FF5526E8D}" type="datetimeFigureOut">
              <a:rPr lang="fr-CH" smtClean="0"/>
              <a:pPr/>
              <a:t>13.07.2011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A41534-AAF6-4453-8BF5-D104A8E00437}" type="slidenum">
              <a:rPr lang="fr-CH" smtClean="0"/>
              <a:pPr/>
              <a:t>‹#›</a:t>
            </a:fld>
            <a:endParaRPr lang="fr-CH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F586C1-6A5A-4419-84BA-214FF5526E8D}" type="datetimeFigureOut">
              <a:rPr lang="fr-CH" smtClean="0"/>
              <a:pPr/>
              <a:t>13.07.2011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A41534-AAF6-4453-8BF5-D104A8E00437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F586C1-6A5A-4419-84BA-214FF5526E8D}" type="datetimeFigureOut">
              <a:rPr lang="fr-CH" smtClean="0"/>
              <a:pPr/>
              <a:t>13.07.2011</a:t>
            </a:fld>
            <a:endParaRPr lang="fr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A41534-AAF6-4453-8BF5-D104A8E00437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F586C1-6A5A-4419-84BA-214FF5526E8D}" type="datetimeFigureOut">
              <a:rPr lang="fr-CH" smtClean="0"/>
              <a:pPr/>
              <a:t>13.07.2011</a:t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A41534-AAF6-4453-8BF5-D104A8E00437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F586C1-6A5A-4419-84BA-214FF5526E8D}" type="datetimeFigureOut">
              <a:rPr lang="fr-CH" smtClean="0"/>
              <a:pPr/>
              <a:t>13.07.2011</a:t>
            </a:fld>
            <a:endParaRPr lang="fr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A41534-AAF6-4453-8BF5-D104A8E00437}" type="slidenum">
              <a:rPr lang="fr-CH" smtClean="0"/>
              <a:pPr/>
              <a:t>‹#›</a:t>
            </a:fld>
            <a:endParaRPr lang="fr-CH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F586C1-6A5A-4419-84BA-214FF5526E8D}" type="datetimeFigureOut">
              <a:rPr lang="fr-CH" smtClean="0"/>
              <a:pPr/>
              <a:t>13.07.2011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A41534-AAF6-4453-8BF5-D104A8E00437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F586C1-6A5A-4419-84BA-214FF5526E8D}" type="datetimeFigureOut">
              <a:rPr lang="fr-CH" smtClean="0"/>
              <a:pPr/>
              <a:t>13.07.2011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A41534-AAF6-4453-8BF5-D104A8E00437}" type="slidenum">
              <a:rPr lang="fr-CH" smtClean="0"/>
              <a:pPr/>
              <a:t>‹#›</a:t>
            </a:fld>
            <a:endParaRPr lang="fr-CH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DF586C1-6A5A-4419-84BA-214FF5526E8D}" type="datetimeFigureOut">
              <a:rPr lang="fr-CH" smtClean="0"/>
              <a:pPr/>
              <a:t>13.07.2011</a:t>
            </a:fld>
            <a:endParaRPr lang="fr-CH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r-CH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6A41534-AAF6-4453-8BF5-D104A8E00437}" type="slidenum">
              <a:rPr lang="fr-CH" smtClean="0"/>
              <a:pPr/>
              <a:t>‹#›</a:t>
            </a:fld>
            <a:endParaRPr lang="fr-CH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5616" y="908720"/>
            <a:ext cx="7882136" cy="374441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GB" sz="3600" b="1" dirty="0" err="1" smtClean="0"/>
              <a:t>Giáo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dục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đại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học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Việt</a:t>
            </a:r>
            <a:r>
              <a:rPr lang="en-GB" sz="3600" b="1" dirty="0" smtClean="0"/>
              <a:t> Nam: </a:t>
            </a:r>
            <a:r>
              <a:rPr lang="en-GB" sz="3600" b="1" dirty="0" err="1" smtClean="0"/>
              <a:t>tác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động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của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chính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sách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tư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nhân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hóa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và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quốc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tế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hóa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và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những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tiêu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chuẩn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chung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về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chất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lượng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fr-CH" sz="3600" b="1" i="1" dirty="0" smtClean="0"/>
              <a:t/>
            </a:r>
            <a:br>
              <a:rPr lang="fr-CH" sz="3600" b="1" i="1" dirty="0" smtClean="0"/>
            </a:br>
            <a:endParaRPr lang="fr-CH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79912" y="5373216"/>
            <a:ext cx="4968552" cy="864096"/>
          </a:xfrm>
        </p:spPr>
        <p:txBody>
          <a:bodyPr/>
          <a:lstStyle/>
          <a:p>
            <a:r>
              <a:rPr lang="fr-CH" dirty="0" smtClean="0"/>
              <a:t>Luna </a:t>
            </a:r>
            <a:r>
              <a:rPr lang="fr-CH" dirty="0" err="1" smtClean="0"/>
              <a:t>Iacopini</a:t>
            </a:r>
            <a:r>
              <a:rPr lang="fr-CH" dirty="0" smtClean="0"/>
              <a:t>, </a:t>
            </a:r>
            <a:r>
              <a:rPr lang="fr-CH" dirty="0" err="1" smtClean="0"/>
              <a:t>Đại</a:t>
            </a:r>
            <a:r>
              <a:rPr lang="fr-CH" dirty="0" smtClean="0"/>
              <a:t> </a:t>
            </a:r>
            <a:r>
              <a:rPr lang="fr-CH" dirty="0" err="1" smtClean="0"/>
              <a:t>học</a:t>
            </a:r>
            <a:r>
              <a:rPr lang="fr-CH" dirty="0" smtClean="0"/>
              <a:t> Geneva</a:t>
            </a:r>
            <a:endParaRPr lang="fr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H" sz="3200" b="1" dirty="0" smtClean="0"/>
              <a:t>Kết luận </a:t>
            </a:r>
            <a:r>
              <a:rPr lang="fr-CH" sz="3200" b="1" dirty="0" smtClean="0"/>
              <a:t>(2)</a:t>
            </a:r>
            <a:endParaRPr lang="fr-CH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132856"/>
            <a:ext cx="7498080" cy="4115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err="1" smtClean="0"/>
              <a:t>Để</a:t>
            </a:r>
            <a:r>
              <a:rPr lang="en-GB" dirty="0" smtClean="0"/>
              <a:t> </a:t>
            </a:r>
            <a:r>
              <a:rPr lang="en-GB" dirty="0" err="1" smtClean="0"/>
              <a:t>có</a:t>
            </a:r>
            <a:r>
              <a:rPr lang="en-GB" dirty="0" smtClean="0"/>
              <a:t> </a:t>
            </a:r>
            <a:r>
              <a:rPr lang="en-GB" dirty="0" err="1" smtClean="0"/>
              <a:t>thể</a:t>
            </a:r>
            <a:r>
              <a:rPr lang="en-GB" dirty="0" smtClean="0"/>
              <a:t> </a:t>
            </a:r>
            <a:r>
              <a:rPr lang="en-GB" dirty="0" err="1" smtClean="0"/>
              <a:t>đạt</a:t>
            </a:r>
            <a:r>
              <a:rPr lang="en-GB" dirty="0" smtClean="0"/>
              <a:t> </a:t>
            </a:r>
            <a:r>
              <a:rPr lang="en-GB" dirty="0" err="1" smtClean="0"/>
              <a:t>được</a:t>
            </a:r>
            <a:r>
              <a:rPr lang="en-GB" dirty="0" smtClean="0"/>
              <a:t> </a:t>
            </a:r>
            <a:r>
              <a:rPr lang="en-GB" dirty="0" err="1" smtClean="0"/>
              <a:t>những</a:t>
            </a:r>
            <a:r>
              <a:rPr lang="en-GB" dirty="0" smtClean="0"/>
              <a:t> </a:t>
            </a:r>
            <a:r>
              <a:rPr lang="en-GB" dirty="0" err="1" smtClean="0"/>
              <a:t>tiến</a:t>
            </a:r>
            <a:r>
              <a:rPr lang="en-GB" dirty="0" smtClean="0"/>
              <a:t> </a:t>
            </a:r>
            <a:r>
              <a:rPr lang="en-GB" dirty="0" err="1" smtClean="0"/>
              <a:t>bộ</a:t>
            </a:r>
            <a:r>
              <a:rPr lang="en-GB" dirty="0" smtClean="0"/>
              <a:t> </a:t>
            </a:r>
            <a:r>
              <a:rPr lang="en-GB" dirty="0" err="1" smtClean="0"/>
              <a:t>nói</a:t>
            </a:r>
            <a:r>
              <a:rPr lang="en-GB" dirty="0" smtClean="0"/>
              <a:t> </a:t>
            </a:r>
            <a:r>
              <a:rPr lang="en-GB" dirty="0" err="1" smtClean="0"/>
              <a:t>trên</a:t>
            </a:r>
            <a:r>
              <a:rPr lang="en-GB" dirty="0" smtClean="0"/>
              <a:t>, </a:t>
            </a:r>
            <a:r>
              <a:rPr lang="en-GB" dirty="0" err="1" smtClean="0"/>
              <a:t>sự</a:t>
            </a:r>
            <a:r>
              <a:rPr lang="en-GB" dirty="0" smtClean="0"/>
              <a:t> </a:t>
            </a:r>
            <a:r>
              <a:rPr lang="en-GB" dirty="0" err="1" smtClean="0"/>
              <a:t>quyết</a:t>
            </a:r>
            <a:r>
              <a:rPr lang="en-GB" dirty="0" smtClean="0"/>
              <a:t> </a:t>
            </a:r>
            <a:r>
              <a:rPr lang="en-GB" dirty="0" err="1" smtClean="0"/>
              <a:t>tâm</a:t>
            </a:r>
            <a:r>
              <a:rPr lang="en-GB" dirty="0" smtClean="0"/>
              <a:t> </a:t>
            </a:r>
            <a:r>
              <a:rPr lang="en-GB" dirty="0" err="1" smtClean="0"/>
              <a:t>của</a:t>
            </a:r>
            <a:r>
              <a:rPr lang="en-GB" dirty="0" smtClean="0"/>
              <a:t> </a:t>
            </a:r>
            <a:r>
              <a:rPr lang="en-GB" dirty="0" err="1" smtClean="0"/>
              <a:t>chính</a:t>
            </a:r>
            <a:r>
              <a:rPr lang="en-GB" dirty="0" smtClean="0"/>
              <a:t> </a:t>
            </a:r>
            <a:r>
              <a:rPr lang="en-GB" dirty="0" err="1" smtClean="0"/>
              <a:t>phủ</a:t>
            </a:r>
            <a:r>
              <a:rPr lang="en-GB" dirty="0" smtClean="0"/>
              <a:t> </a:t>
            </a:r>
            <a:r>
              <a:rPr lang="en-GB" dirty="0" err="1" smtClean="0"/>
              <a:t>Việt</a:t>
            </a:r>
            <a:r>
              <a:rPr lang="en-GB" dirty="0" smtClean="0"/>
              <a:t> Nam </a:t>
            </a:r>
            <a:r>
              <a:rPr lang="en-GB" dirty="0" err="1" smtClean="0"/>
              <a:t>là</a:t>
            </a:r>
            <a:r>
              <a:rPr lang="en-GB" dirty="0" smtClean="0"/>
              <a:t> </a:t>
            </a:r>
            <a:r>
              <a:rPr lang="en-GB" dirty="0" err="1" smtClean="0"/>
              <a:t>không</a:t>
            </a:r>
            <a:r>
              <a:rPr lang="en-GB" dirty="0" smtClean="0"/>
              <a:t> </a:t>
            </a:r>
            <a:r>
              <a:rPr lang="en-GB" dirty="0" err="1" smtClean="0"/>
              <a:t>thể</a:t>
            </a:r>
            <a:r>
              <a:rPr lang="en-GB" dirty="0" smtClean="0"/>
              <a:t> </a:t>
            </a:r>
            <a:r>
              <a:rPr lang="en-GB" dirty="0" err="1" smtClean="0"/>
              <a:t>thiếu</a:t>
            </a:r>
            <a:r>
              <a:rPr lang="en-GB" dirty="0" smtClean="0"/>
              <a:t> </a:t>
            </a:r>
            <a:r>
              <a:rPr lang="en-GB" dirty="0" err="1" smtClean="0"/>
              <a:t>trong</a:t>
            </a:r>
            <a:r>
              <a:rPr lang="en-GB" dirty="0" smtClean="0"/>
              <a:t> </a:t>
            </a:r>
            <a:r>
              <a:rPr lang="en-GB" dirty="0" err="1" smtClean="0"/>
              <a:t>việc</a:t>
            </a:r>
            <a:r>
              <a:rPr lang="en-GB" dirty="0" smtClean="0"/>
              <a:t> </a:t>
            </a:r>
            <a:r>
              <a:rPr lang="en-GB" dirty="0" err="1" smtClean="0"/>
              <a:t>phát</a:t>
            </a:r>
            <a:r>
              <a:rPr lang="en-GB" dirty="0" smtClean="0"/>
              <a:t> </a:t>
            </a:r>
            <a:r>
              <a:rPr lang="en-GB" dirty="0" err="1" smtClean="0"/>
              <a:t>triển</a:t>
            </a:r>
            <a:r>
              <a:rPr lang="en-GB" dirty="0" smtClean="0"/>
              <a:t> </a:t>
            </a:r>
            <a:r>
              <a:rPr lang="en-GB" dirty="0" err="1" smtClean="0"/>
              <a:t>hệ</a:t>
            </a:r>
            <a:r>
              <a:rPr lang="en-GB" dirty="0" smtClean="0"/>
              <a:t> </a:t>
            </a:r>
            <a:r>
              <a:rPr lang="en-GB" dirty="0" err="1" smtClean="0"/>
              <a:t>thống</a:t>
            </a:r>
            <a:r>
              <a:rPr lang="en-GB" dirty="0" smtClean="0"/>
              <a:t> </a:t>
            </a:r>
            <a:r>
              <a:rPr lang="en-GB" dirty="0" err="1" smtClean="0"/>
              <a:t>giáo</a:t>
            </a:r>
            <a:r>
              <a:rPr lang="en-GB" dirty="0" smtClean="0"/>
              <a:t> </a:t>
            </a:r>
            <a:r>
              <a:rPr lang="en-GB" dirty="0" err="1" smtClean="0"/>
              <a:t>dục</a:t>
            </a:r>
            <a:r>
              <a:rPr lang="en-GB" dirty="0" smtClean="0"/>
              <a:t> </a:t>
            </a:r>
            <a:r>
              <a:rPr lang="en-GB" dirty="0" err="1" smtClean="0"/>
              <a:t>Việt</a:t>
            </a:r>
            <a:r>
              <a:rPr lang="en-GB" dirty="0" smtClean="0"/>
              <a:t> Nam </a:t>
            </a:r>
            <a:r>
              <a:rPr lang="en-GB" dirty="0" err="1" smtClean="0"/>
              <a:t>và</a:t>
            </a:r>
            <a:r>
              <a:rPr lang="en-GB" dirty="0" smtClean="0"/>
              <a:t> </a:t>
            </a:r>
            <a:r>
              <a:rPr lang="en-GB" dirty="0" err="1" smtClean="0"/>
              <a:t>ngăn</a:t>
            </a:r>
            <a:r>
              <a:rPr lang="en-GB" dirty="0" smtClean="0"/>
              <a:t> </a:t>
            </a:r>
            <a:r>
              <a:rPr lang="en-GB" dirty="0" err="1" smtClean="0"/>
              <a:t>chặn</a:t>
            </a:r>
            <a:r>
              <a:rPr lang="en-GB" dirty="0" smtClean="0"/>
              <a:t> </a:t>
            </a:r>
            <a:r>
              <a:rPr lang="en-GB" dirty="0" err="1" smtClean="0"/>
              <a:t>sự</a:t>
            </a:r>
            <a:r>
              <a:rPr lang="en-GB" dirty="0" smtClean="0"/>
              <a:t> </a:t>
            </a:r>
            <a:r>
              <a:rPr lang="en-GB" dirty="0" err="1" smtClean="0"/>
              <a:t>gia</a:t>
            </a:r>
            <a:r>
              <a:rPr lang="en-GB" dirty="0" smtClean="0"/>
              <a:t> </a:t>
            </a:r>
            <a:r>
              <a:rPr lang="en-GB" dirty="0" err="1" smtClean="0"/>
              <a:t>tăng</a:t>
            </a:r>
            <a:r>
              <a:rPr lang="en-GB" dirty="0" smtClean="0"/>
              <a:t> </a:t>
            </a:r>
            <a:r>
              <a:rPr lang="en-GB" dirty="0" err="1" smtClean="0"/>
              <a:t>của</a:t>
            </a:r>
            <a:r>
              <a:rPr lang="en-GB" dirty="0" smtClean="0"/>
              <a:t> </a:t>
            </a:r>
            <a:r>
              <a:rPr lang="en-GB" dirty="0" err="1" smtClean="0"/>
              <a:t>những</a:t>
            </a:r>
            <a:r>
              <a:rPr lang="en-GB" dirty="0" smtClean="0"/>
              <a:t> </a:t>
            </a:r>
            <a:r>
              <a:rPr lang="en-GB" dirty="0" err="1" smtClean="0"/>
              <a:t>bất</a:t>
            </a:r>
            <a:r>
              <a:rPr lang="en-GB" dirty="0" smtClean="0"/>
              <a:t> </a:t>
            </a:r>
            <a:r>
              <a:rPr lang="en-GB" dirty="0" err="1" smtClean="0"/>
              <a:t>công</a:t>
            </a:r>
            <a:r>
              <a:rPr lang="en-GB" dirty="0" smtClean="0"/>
              <a:t> </a:t>
            </a:r>
            <a:r>
              <a:rPr lang="en-GB" dirty="0" err="1" smtClean="0"/>
              <a:t>trong</a:t>
            </a:r>
            <a:r>
              <a:rPr lang="en-GB" dirty="0" smtClean="0"/>
              <a:t> </a:t>
            </a:r>
            <a:r>
              <a:rPr lang="en-GB" dirty="0" err="1" smtClean="0"/>
              <a:t>xã</a:t>
            </a:r>
            <a:r>
              <a:rPr lang="en-GB" dirty="0" smtClean="0"/>
              <a:t> </a:t>
            </a:r>
            <a:r>
              <a:rPr lang="en-GB" dirty="0" err="1" smtClean="0"/>
              <a:t>hội</a:t>
            </a:r>
            <a:r>
              <a:rPr lang="en-GB" dirty="0" smtClean="0"/>
              <a:t> </a:t>
            </a:r>
            <a:r>
              <a:rPr lang="en-GB" dirty="0" err="1" smtClean="0"/>
              <a:t>Việt</a:t>
            </a:r>
            <a:r>
              <a:rPr lang="en-GB" dirty="0" smtClean="0"/>
              <a:t> Nam.  </a:t>
            </a:r>
            <a:endParaRPr lang="fr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H" dirty="0" smtClean="0"/>
          </a:p>
          <a:p>
            <a:endParaRPr lang="fr-CH" dirty="0" smtClean="0"/>
          </a:p>
          <a:p>
            <a:pPr algn="ctr">
              <a:buNone/>
            </a:pPr>
            <a:r>
              <a:rPr lang="fr-CH" dirty="0" err="1" smtClean="0"/>
              <a:t>Xin</a:t>
            </a:r>
            <a:r>
              <a:rPr lang="fr-CH" dirty="0" smtClean="0"/>
              <a:t> </a:t>
            </a:r>
            <a:r>
              <a:rPr lang="fr-CH" dirty="0" err="1" smtClean="0"/>
              <a:t>cảm</a:t>
            </a:r>
            <a:r>
              <a:rPr lang="fr-CH" dirty="0" smtClean="0"/>
              <a:t> </a:t>
            </a:r>
            <a:r>
              <a:rPr lang="fr-CH" dirty="0" err="1" smtClean="0"/>
              <a:t>ơn</a:t>
            </a:r>
            <a:r>
              <a:rPr lang="fr-CH" dirty="0" smtClean="0"/>
              <a:t>!</a:t>
            </a:r>
          </a:p>
          <a:p>
            <a:endParaRPr lang="fr-CH" dirty="0" smtClean="0"/>
          </a:p>
          <a:p>
            <a:pPr algn="ctr">
              <a:buNone/>
            </a:pPr>
            <a:r>
              <a:rPr lang="fr-CH" dirty="0" smtClean="0"/>
              <a:t>   Luna.Iacopini@unige.ch</a:t>
            </a:r>
            <a:endParaRPr lang="fr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err="1" smtClean="0"/>
              <a:t>Nội</a:t>
            </a:r>
            <a:r>
              <a:rPr lang="en-GB" sz="3200" b="1" dirty="0" smtClean="0"/>
              <a:t> dung </a:t>
            </a:r>
            <a:r>
              <a:rPr lang="en-GB" sz="3200" b="1" dirty="0" err="1" smtClean="0"/>
              <a:t>báo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cáo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Hệ</a:t>
            </a:r>
            <a:r>
              <a:rPr lang="en-GB" dirty="0" smtClean="0"/>
              <a:t> </a:t>
            </a:r>
            <a:r>
              <a:rPr lang="en-GB" dirty="0" err="1" smtClean="0"/>
              <a:t>thống</a:t>
            </a:r>
            <a:r>
              <a:rPr lang="en-GB" dirty="0" smtClean="0"/>
              <a:t> </a:t>
            </a:r>
            <a:r>
              <a:rPr lang="en-GB" dirty="0" err="1" smtClean="0"/>
              <a:t>giáo</a:t>
            </a:r>
            <a:r>
              <a:rPr lang="en-GB" dirty="0" smtClean="0"/>
              <a:t> </a:t>
            </a:r>
            <a:r>
              <a:rPr lang="en-GB" dirty="0" err="1" smtClean="0"/>
              <a:t>dục</a:t>
            </a:r>
            <a:r>
              <a:rPr lang="en-GB" dirty="0" smtClean="0"/>
              <a:t> </a:t>
            </a:r>
            <a:r>
              <a:rPr lang="en-GB" dirty="0" err="1" smtClean="0"/>
              <a:t>đại</a:t>
            </a:r>
            <a:r>
              <a:rPr lang="en-GB" dirty="0" smtClean="0"/>
              <a:t> </a:t>
            </a:r>
            <a:r>
              <a:rPr lang="en-GB" dirty="0" err="1" smtClean="0"/>
              <a:t>học</a:t>
            </a:r>
            <a:r>
              <a:rPr lang="en-GB" dirty="0" smtClean="0"/>
              <a:t>  </a:t>
            </a:r>
            <a:r>
              <a:rPr lang="en-GB" dirty="0" err="1" smtClean="0"/>
              <a:t>tại</a:t>
            </a:r>
            <a:r>
              <a:rPr lang="en-GB" dirty="0" smtClean="0"/>
              <a:t> </a:t>
            </a:r>
            <a:r>
              <a:rPr lang="en-GB" dirty="0" err="1" smtClean="0"/>
              <a:t>Việt</a:t>
            </a:r>
            <a:r>
              <a:rPr lang="en-GB" dirty="0" smtClean="0"/>
              <a:t> Nam</a:t>
            </a:r>
          </a:p>
          <a:p>
            <a:r>
              <a:rPr lang="en-GB" dirty="0" err="1" smtClean="0"/>
              <a:t>Quá</a:t>
            </a:r>
            <a:r>
              <a:rPr lang="en-GB" dirty="0" smtClean="0"/>
              <a:t> </a:t>
            </a:r>
            <a:r>
              <a:rPr lang="en-GB" dirty="0" err="1" smtClean="0"/>
              <a:t>trình</a:t>
            </a:r>
            <a:r>
              <a:rPr lang="en-GB" dirty="0" smtClean="0"/>
              <a:t> </a:t>
            </a:r>
            <a:r>
              <a:rPr lang="en-GB" dirty="0" err="1" smtClean="0"/>
              <a:t>quốc</a:t>
            </a:r>
            <a:r>
              <a:rPr lang="en-GB" dirty="0" smtClean="0"/>
              <a:t> </a:t>
            </a:r>
            <a:r>
              <a:rPr lang="en-GB" dirty="0" err="1" smtClean="0"/>
              <a:t>tế</a:t>
            </a:r>
            <a:r>
              <a:rPr lang="en-GB" dirty="0" smtClean="0"/>
              <a:t> </a:t>
            </a:r>
            <a:r>
              <a:rPr lang="en-GB" dirty="0" err="1" smtClean="0"/>
              <a:t>hóa</a:t>
            </a:r>
            <a:r>
              <a:rPr lang="en-GB" dirty="0" smtClean="0"/>
              <a:t> </a:t>
            </a:r>
            <a:r>
              <a:rPr lang="en-GB" dirty="0" err="1" smtClean="0"/>
              <a:t>giáo</a:t>
            </a:r>
            <a:r>
              <a:rPr lang="en-GB" dirty="0" smtClean="0"/>
              <a:t> </a:t>
            </a:r>
            <a:r>
              <a:rPr lang="en-GB" dirty="0" err="1" smtClean="0"/>
              <a:t>dục</a:t>
            </a:r>
            <a:r>
              <a:rPr lang="en-GB" dirty="0" smtClean="0"/>
              <a:t> </a:t>
            </a:r>
            <a:r>
              <a:rPr lang="en-GB" dirty="0" err="1" smtClean="0"/>
              <a:t>đại</a:t>
            </a:r>
            <a:r>
              <a:rPr lang="en-GB" dirty="0" smtClean="0"/>
              <a:t> </a:t>
            </a:r>
            <a:r>
              <a:rPr lang="en-GB" dirty="0" err="1" smtClean="0"/>
              <a:t>học</a:t>
            </a:r>
            <a:r>
              <a:rPr lang="en-GB" dirty="0" smtClean="0"/>
              <a:t> </a:t>
            </a:r>
            <a:r>
              <a:rPr lang="en-GB" dirty="0" err="1" smtClean="0"/>
              <a:t>tại</a:t>
            </a:r>
            <a:r>
              <a:rPr lang="en-GB" dirty="0" smtClean="0"/>
              <a:t> </a:t>
            </a:r>
            <a:r>
              <a:rPr lang="en-GB" dirty="0" err="1" smtClean="0"/>
              <a:t>Việt</a:t>
            </a:r>
            <a:r>
              <a:rPr lang="en-GB" dirty="0" smtClean="0"/>
              <a:t> Nam</a:t>
            </a:r>
          </a:p>
          <a:p>
            <a:r>
              <a:rPr lang="en-GB" dirty="0" err="1" smtClean="0"/>
              <a:t>Quá</a:t>
            </a:r>
            <a:r>
              <a:rPr lang="en-GB" dirty="0" smtClean="0"/>
              <a:t> </a:t>
            </a:r>
            <a:r>
              <a:rPr lang="en-GB" dirty="0" err="1" smtClean="0"/>
              <a:t>trình</a:t>
            </a:r>
            <a:r>
              <a:rPr lang="en-GB" dirty="0" smtClean="0"/>
              <a:t> </a:t>
            </a:r>
            <a:r>
              <a:rPr lang="en-GB" dirty="0" err="1" smtClean="0"/>
              <a:t>tư</a:t>
            </a:r>
            <a:r>
              <a:rPr lang="en-GB" dirty="0" smtClean="0"/>
              <a:t> </a:t>
            </a:r>
            <a:r>
              <a:rPr lang="en-GB" dirty="0" err="1" smtClean="0"/>
              <a:t>nhân</a:t>
            </a:r>
            <a:r>
              <a:rPr lang="en-GB" dirty="0" smtClean="0"/>
              <a:t> </a:t>
            </a:r>
            <a:r>
              <a:rPr lang="en-GB" dirty="0" err="1" smtClean="0"/>
              <a:t>hóa</a:t>
            </a:r>
            <a:r>
              <a:rPr lang="en-GB" dirty="0" smtClean="0"/>
              <a:t> </a:t>
            </a:r>
            <a:r>
              <a:rPr lang="en-GB" dirty="0" err="1" smtClean="0"/>
              <a:t>giáo</a:t>
            </a:r>
            <a:r>
              <a:rPr lang="en-GB" dirty="0" smtClean="0"/>
              <a:t> </a:t>
            </a:r>
            <a:r>
              <a:rPr lang="en-GB" dirty="0" err="1" smtClean="0"/>
              <a:t>dục</a:t>
            </a:r>
            <a:r>
              <a:rPr lang="en-GB" dirty="0" smtClean="0"/>
              <a:t> </a:t>
            </a:r>
            <a:r>
              <a:rPr lang="en-GB" dirty="0" err="1" smtClean="0"/>
              <a:t>đại</a:t>
            </a:r>
            <a:r>
              <a:rPr lang="en-GB" dirty="0" smtClean="0"/>
              <a:t> </a:t>
            </a:r>
            <a:r>
              <a:rPr lang="en-GB" dirty="0" err="1" smtClean="0"/>
              <a:t>học</a:t>
            </a:r>
            <a:r>
              <a:rPr lang="en-GB" dirty="0" smtClean="0"/>
              <a:t> </a:t>
            </a:r>
            <a:r>
              <a:rPr lang="en-GB" dirty="0" err="1" smtClean="0"/>
              <a:t>tại</a:t>
            </a:r>
            <a:r>
              <a:rPr lang="en-GB" dirty="0" smtClean="0"/>
              <a:t> </a:t>
            </a:r>
            <a:r>
              <a:rPr lang="en-GB" dirty="0" err="1" smtClean="0"/>
              <a:t>Việt</a:t>
            </a:r>
            <a:r>
              <a:rPr lang="en-GB" dirty="0" smtClean="0"/>
              <a:t> Nam</a:t>
            </a:r>
          </a:p>
          <a:p>
            <a:r>
              <a:rPr lang="en-GB" dirty="0" err="1" smtClean="0"/>
              <a:t>Chất</a:t>
            </a:r>
            <a:r>
              <a:rPr lang="en-GB" dirty="0" smtClean="0"/>
              <a:t> </a:t>
            </a:r>
            <a:r>
              <a:rPr lang="en-GB" dirty="0" err="1" smtClean="0"/>
              <a:t>lượng</a:t>
            </a:r>
            <a:r>
              <a:rPr lang="en-GB" dirty="0" smtClean="0"/>
              <a:t> </a:t>
            </a:r>
            <a:r>
              <a:rPr lang="en-GB" dirty="0" err="1" smtClean="0"/>
              <a:t>giáo</a:t>
            </a:r>
            <a:r>
              <a:rPr lang="en-GB" dirty="0" smtClean="0"/>
              <a:t> </a:t>
            </a:r>
            <a:r>
              <a:rPr lang="en-GB" dirty="0" err="1" smtClean="0"/>
              <a:t>dục</a:t>
            </a:r>
            <a:r>
              <a:rPr lang="en-GB" dirty="0" smtClean="0"/>
              <a:t> </a:t>
            </a:r>
            <a:r>
              <a:rPr lang="en-GB" dirty="0" err="1" smtClean="0"/>
              <a:t>đại</a:t>
            </a:r>
            <a:r>
              <a:rPr lang="en-GB" dirty="0" smtClean="0"/>
              <a:t> </a:t>
            </a:r>
            <a:r>
              <a:rPr lang="en-GB" dirty="0" err="1" smtClean="0"/>
              <a:t>học</a:t>
            </a:r>
            <a:r>
              <a:rPr lang="en-GB" dirty="0" smtClean="0"/>
              <a:t> </a:t>
            </a:r>
            <a:r>
              <a:rPr lang="en-GB" dirty="0" err="1" smtClean="0"/>
              <a:t>Việt</a:t>
            </a:r>
            <a:r>
              <a:rPr lang="en-GB" dirty="0" smtClean="0"/>
              <a:t> Nam</a:t>
            </a:r>
          </a:p>
          <a:p>
            <a:r>
              <a:rPr lang="en-GB" dirty="0" err="1" smtClean="0"/>
              <a:t>Kết</a:t>
            </a:r>
            <a:r>
              <a:rPr lang="en-GB" dirty="0" smtClean="0"/>
              <a:t> </a:t>
            </a:r>
            <a:r>
              <a:rPr lang="en-GB" dirty="0" err="1" smtClean="0"/>
              <a:t>luận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err="1" smtClean="0"/>
              <a:t>Hệ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thống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giáo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dục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đại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học</a:t>
            </a:r>
            <a:r>
              <a:rPr lang="en-GB" sz="3200" b="1" dirty="0" smtClean="0"/>
              <a:t>  </a:t>
            </a:r>
            <a:r>
              <a:rPr lang="en-GB" sz="3200" b="1" dirty="0" err="1" smtClean="0"/>
              <a:t>tại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Việt</a:t>
            </a:r>
            <a:r>
              <a:rPr lang="en-GB" sz="3200" b="1" dirty="0" smtClean="0"/>
              <a:t> Nam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Hệ</a:t>
            </a:r>
            <a:r>
              <a:rPr lang="en-GB" dirty="0" smtClean="0"/>
              <a:t> </a:t>
            </a:r>
            <a:r>
              <a:rPr lang="en-GB" dirty="0" err="1" smtClean="0"/>
              <a:t>thống</a:t>
            </a:r>
            <a:r>
              <a:rPr lang="en-GB" dirty="0" smtClean="0"/>
              <a:t> </a:t>
            </a:r>
            <a:r>
              <a:rPr lang="en-GB" dirty="0" err="1" smtClean="0"/>
              <a:t>giáo</a:t>
            </a:r>
            <a:r>
              <a:rPr lang="en-GB" dirty="0" smtClean="0"/>
              <a:t> </a:t>
            </a:r>
            <a:r>
              <a:rPr lang="en-GB" dirty="0" err="1" smtClean="0"/>
              <a:t>dục</a:t>
            </a:r>
            <a:r>
              <a:rPr lang="en-GB" dirty="0" smtClean="0"/>
              <a:t> </a:t>
            </a:r>
            <a:r>
              <a:rPr lang="en-GB" dirty="0" err="1" smtClean="0"/>
              <a:t>đại</a:t>
            </a:r>
            <a:r>
              <a:rPr lang="en-GB" dirty="0" smtClean="0"/>
              <a:t> </a:t>
            </a:r>
            <a:r>
              <a:rPr lang="en-GB" dirty="0" err="1" smtClean="0"/>
              <a:t>học</a:t>
            </a:r>
            <a:r>
              <a:rPr lang="en-GB" dirty="0" smtClean="0"/>
              <a:t> </a:t>
            </a:r>
            <a:r>
              <a:rPr lang="en-GB" dirty="0" err="1" smtClean="0"/>
              <a:t>lâu</a:t>
            </a:r>
            <a:r>
              <a:rPr lang="en-GB" dirty="0" smtClean="0"/>
              <a:t> </a:t>
            </a:r>
            <a:r>
              <a:rPr lang="en-GB" dirty="0" err="1" smtClean="0"/>
              <a:t>đời</a:t>
            </a:r>
            <a:r>
              <a:rPr lang="en-GB" dirty="0" smtClean="0"/>
              <a:t> </a:t>
            </a:r>
            <a:r>
              <a:rPr lang="en-GB" dirty="0" err="1" smtClean="0"/>
              <a:t>nhất</a:t>
            </a:r>
            <a:r>
              <a:rPr lang="en-GB" dirty="0" smtClean="0"/>
              <a:t> </a:t>
            </a:r>
            <a:r>
              <a:rPr lang="en-GB" dirty="0" err="1" smtClean="0"/>
              <a:t>khu</a:t>
            </a:r>
            <a:r>
              <a:rPr lang="en-GB" dirty="0" smtClean="0"/>
              <a:t> </a:t>
            </a:r>
            <a:r>
              <a:rPr lang="en-GB" dirty="0" err="1" smtClean="0"/>
              <a:t>vực</a:t>
            </a:r>
            <a:r>
              <a:rPr lang="en-GB" dirty="0" smtClean="0"/>
              <a:t> </a:t>
            </a:r>
            <a:r>
              <a:rPr lang="en-GB" dirty="0" err="1" smtClean="0"/>
              <a:t>Đông</a:t>
            </a:r>
            <a:r>
              <a:rPr lang="en-GB" dirty="0" smtClean="0"/>
              <a:t> Nam Á</a:t>
            </a:r>
          </a:p>
          <a:p>
            <a:r>
              <a:rPr lang="en-GB" dirty="0" err="1" smtClean="0"/>
              <a:t>Ảnh</a:t>
            </a:r>
            <a:r>
              <a:rPr lang="en-GB" dirty="0" smtClean="0"/>
              <a:t> </a:t>
            </a:r>
            <a:r>
              <a:rPr lang="en-GB" dirty="0" err="1" smtClean="0"/>
              <a:t>hưởng</a:t>
            </a:r>
            <a:r>
              <a:rPr lang="en-GB" dirty="0" smtClean="0"/>
              <a:t> </a:t>
            </a:r>
            <a:r>
              <a:rPr lang="en-GB" dirty="0" err="1" smtClean="0"/>
              <a:t>của</a:t>
            </a:r>
            <a:r>
              <a:rPr lang="en-GB" dirty="0" smtClean="0"/>
              <a:t> </a:t>
            </a:r>
            <a:r>
              <a:rPr lang="en-GB" dirty="0" err="1" smtClean="0"/>
              <a:t>những</a:t>
            </a:r>
            <a:r>
              <a:rPr lang="en-GB" dirty="0" smtClean="0"/>
              <a:t> </a:t>
            </a:r>
            <a:r>
              <a:rPr lang="en-GB" dirty="0" err="1" smtClean="0"/>
              <a:t>nền</a:t>
            </a:r>
            <a:r>
              <a:rPr lang="en-GB" dirty="0" smtClean="0"/>
              <a:t> </a:t>
            </a:r>
            <a:r>
              <a:rPr lang="en-GB" dirty="0" err="1" smtClean="0"/>
              <a:t>văn</a:t>
            </a:r>
            <a:r>
              <a:rPr lang="en-GB" dirty="0" smtClean="0"/>
              <a:t> </a:t>
            </a:r>
            <a:r>
              <a:rPr lang="en-GB" dirty="0" err="1" smtClean="0"/>
              <a:t>hóa</a:t>
            </a:r>
            <a:r>
              <a:rPr lang="en-GB" dirty="0" smtClean="0"/>
              <a:t> </a:t>
            </a:r>
            <a:r>
              <a:rPr lang="en-GB" dirty="0" err="1" smtClean="0"/>
              <a:t>khác</a:t>
            </a:r>
            <a:r>
              <a:rPr lang="en-GB" dirty="0" smtClean="0"/>
              <a:t> : </a:t>
            </a:r>
            <a:r>
              <a:rPr lang="en-GB" dirty="0" err="1" smtClean="0"/>
              <a:t>Pháp</a:t>
            </a:r>
            <a:r>
              <a:rPr lang="en-GB" dirty="0" smtClean="0"/>
              <a:t>, </a:t>
            </a:r>
            <a:r>
              <a:rPr lang="en-GB" dirty="0" err="1" smtClean="0"/>
              <a:t>Liên</a:t>
            </a:r>
            <a:r>
              <a:rPr lang="en-GB" dirty="0" smtClean="0"/>
              <a:t> </a:t>
            </a:r>
            <a:r>
              <a:rPr lang="en-GB" dirty="0" err="1" smtClean="0"/>
              <a:t>Xô</a:t>
            </a:r>
            <a:r>
              <a:rPr lang="en-GB" dirty="0" smtClean="0"/>
              <a:t> </a:t>
            </a:r>
            <a:r>
              <a:rPr lang="en-GB" dirty="0" err="1" smtClean="0"/>
              <a:t>và</a:t>
            </a:r>
            <a:r>
              <a:rPr lang="en-GB" dirty="0" smtClean="0"/>
              <a:t> </a:t>
            </a:r>
            <a:r>
              <a:rPr lang="en-GB" dirty="0" smtClean="0"/>
              <a:t>Hoa </a:t>
            </a:r>
            <a:r>
              <a:rPr lang="en-GB" dirty="0" err="1" smtClean="0"/>
              <a:t>Kỳ</a:t>
            </a:r>
            <a:endParaRPr lang="en-GB" dirty="0" smtClean="0"/>
          </a:p>
          <a:p>
            <a:r>
              <a:rPr lang="en-GB" dirty="0" err="1" smtClean="0"/>
              <a:t>Từ</a:t>
            </a:r>
            <a:r>
              <a:rPr lang="en-GB" dirty="0" smtClean="0"/>
              <a:t> năm1993, </a:t>
            </a:r>
            <a:r>
              <a:rPr lang="en-GB" dirty="0" err="1" smtClean="0"/>
              <a:t>giáo</a:t>
            </a:r>
            <a:r>
              <a:rPr lang="en-GB" dirty="0" smtClean="0"/>
              <a:t> </a:t>
            </a:r>
            <a:r>
              <a:rPr lang="en-GB" dirty="0" err="1" smtClean="0"/>
              <a:t>dục</a:t>
            </a:r>
            <a:r>
              <a:rPr lang="en-GB" dirty="0" smtClean="0"/>
              <a:t> </a:t>
            </a:r>
            <a:r>
              <a:rPr lang="en-GB" dirty="0" err="1" smtClean="0"/>
              <a:t>đại</a:t>
            </a:r>
            <a:r>
              <a:rPr lang="en-GB" dirty="0" smtClean="0"/>
              <a:t> </a:t>
            </a:r>
            <a:r>
              <a:rPr lang="en-GB" dirty="0" err="1" smtClean="0"/>
              <a:t>học</a:t>
            </a:r>
            <a:r>
              <a:rPr lang="en-GB" dirty="0" smtClean="0"/>
              <a:t> </a:t>
            </a:r>
            <a:r>
              <a:rPr lang="en-GB" dirty="0" err="1" smtClean="0"/>
              <a:t>Việt</a:t>
            </a:r>
            <a:r>
              <a:rPr lang="en-GB" dirty="0" smtClean="0"/>
              <a:t> Nam </a:t>
            </a:r>
            <a:r>
              <a:rPr lang="en-GB" dirty="0" err="1" smtClean="0"/>
              <a:t>đã</a:t>
            </a:r>
            <a:r>
              <a:rPr lang="en-GB" dirty="0" smtClean="0"/>
              <a:t> </a:t>
            </a:r>
            <a:r>
              <a:rPr lang="en-GB" dirty="0" err="1" smtClean="0"/>
              <a:t>có</a:t>
            </a:r>
            <a:r>
              <a:rPr lang="en-GB" dirty="0" smtClean="0"/>
              <a:t> </a:t>
            </a:r>
            <a:r>
              <a:rPr lang="en-GB" dirty="0" err="1" smtClean="0"/>
              <a:t>những</a:t>
            </a:r>
            <a:r>
              <a:rPr lang="en-GB" dirty="0" smtClean="0"/>
              <a:t> </a:t>
            </a:r>
            <a:r>
              <a:rPr lang="en-GB" dirty="0" err="1" smtClean="0"/>
              <a:t>cải</a:t>
            </a:r>
            <a:r>
              <a:rPr lang="en-GB" dirty="0" smtClean="0"/>
              <a:t> </a:t>
            </a:r>
            <a:r>
              <a:rPr lang="en-GB" dirty="0" err="1" smtClean="0"/>
              <a:t>cách</a:t>
            </a:r>
            <a:r>
              <a:rPr lang="en-GB" dirty="0" smtClean="0"/>
              <a:t> </a:t>
            </a:r>
            <a:r>
              <a:rPr lang="en-GB" dirty="0" err="1" smtClean="0"/>
              <a:t>quan</a:t>
            </a:r>
            <a:r>
              <a:rPr lang="en-GB" dirty="0" smtClean="0"/>
              <a:t> </a:t>
            </a:r>
            <a:r>
              <a:rPr lang="en-GB" dirty="0" err="1" smtClean="0"/>
              <a:t>trọng</a:t>
            </a:r>
            <a:endParaRPr lang="en-GB" dirty="0" smtClean="0"/>
          </a:p>
          <a:p>
            <a:r>
              <a:rPr lang="en-GB" dirty="0" err="1" smtClean="0"/>
              <a:t>Số</a:t>
            </a:r>
            <a:r>
              <a:rPr lang="en-GB" dirty="0" smtClean="0"/>
              <a:t> </a:t>
            </a:r>
            <a:r>
              <a:rPr lang="en-GB" dirty="0" err="1" smtClean="0"/>
              <a:t>lượng</a:t>
            </a:r>
            <a:r>
              <a:rPr lang="en-GB" dirty="0" smtClean="0"/>
              <a:t> </a:t>
            </a:r>
            <a:r>
              <a:rPr lang="en-GB" dirty="0" err="1" smtClean="0"/>
              <a:t>sinh</a:t>
            </a:r>
            <a:r>
              <a:rPr lang="en-GB" dirty="0" smtClean="0"/>
              <a:t> </a:t>
            </a:r>
            <a:r>
              <a:rPr lang="en-GB" dirty="0" err="1" smtClean="0"/>
              <a:t>viên</a:t>
            </a:r>
            <a:r>
              <a:rPr lang="en-GB" dirty="0" smtClean="0"/>
              <a:t> </a:t>
            </a:r>
            <a:r>
              <a:rPr lang="en-GB" dirty="0" err="1" smtClean="0"/>
              <a:t>đại</a:t>
            </a:r>
            <a:r>
              <a:rPr lang="en-GB" dirty="0" smtClean="0"/>
              <a:t> </a:t>
            </a:r>
            <a:r>
              <a:rPr lang="en-GB" dirty="0" err="1" smtClean="0"/>
              <a:t>học</a:t>
            </a:r>
            <a:r>
              <a:rPr lang="en-GB" dirty="0" smtClean="0"/>
              <a:t> </a:t>
            </a:r>
            <a:r>
              <a:rPr lang="en-GB" dirty="0" err="1" smtClean="0"/>
              <a:t>tại</a:t>
            </a:r>
            <a:r>
              <a:rPr lang="en-GB" dirty="0" smtClean="0"/>
              <a:t> </a:t>
            </a:r>
            <a:r>
              <a:rPr lang="en-GB" dirty="0" err="1" smtClean="0"/>
              <a:t>Việt</a:t>
            </a:r>
            <a:r>
              <a:rPr lang="en-GB" dirty="0" smtClean="0"/>
              <a:t> Nam </a:t>
            </a:r>
            <a:r>
              <a:rPr lang="en-GB" dirty="0" err="1" smtClean="0"/>
              <a:t>liên</a:t>
            </a:r>
            <a:r>
              <a:rPr lang="en-GB" dirty="0" smtClean="0"/>
              <a:t> </a:t>
            </a:r>
            <a:r>
              <a:rPr lang="en-GB" dirty="0" err="1" smtClean="0"/>
              <a:t>tục</a:t>
            </a:r>
            <a:r>
              <a:rPr lang="en-GB" dirty="0" smtClean="0"/>
              <a:t> </a:t>
            </a:r>
            <a:r>
              <a:rPr lang="en-GB" dirty="0" err="1" smtClean="0"/>
              <a:t>tăng</a:t>
            </a:r>
            <a:endParaRPr lang="fr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8100392" cy="1426170"/>
          </a:xfrm>
        </p:spPr>
        <p:txBody>
          <a:bodyPr>
            <a:noAutofit/>
          </a:bodyPr>
          <a:lstStyle/>
          <a:p>
            <a:r>
              <a:rPr lang="en-US" sz="3200" b="1" dirty="0" err="1" smtClean="0"/>
              <a:t>Sự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gia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tăng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về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số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lượng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sinh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viên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tại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các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trường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đại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học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và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cao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đẳng</a:t>
            </a:r>
            <a:r>
              <a:rPr lang="en-US" sz="3200" b="1" dirty="0" smtClean="0"/>
              <a:t> (</a:t>
            </a:r>
            <a:r>
              <a:rPr lang="en-US" sz="3200" b="1" dirty="0" err="1" smtClean="0"/>
              <a:t>công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lập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và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ngoài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công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lập</a:t>
            </a:r>
            <a:r>
              <a:rPr lang="en-US" sz="3200" b="1" dirty="0" smtClean="0"/>
              <a:t>) </a:t>
            </a:r>
            <a:r>
              <a:rPr lang="en-US" sz="3200" b="1" dirty="0" err="1" smtClean="0"/>
              <a:t>từ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năm</a:t>
            </a:r>
            <a:r>
              <a:rPr lang="en-US" sz="3200" b="1" dirty="0" smtClean="0"/>
              <a:t> 2000-2008</a:t>
            </a:r>
            <a:endParaRPr lang="fr-CH" sz="3200" dirty="0"/>
          </a:p>
        </p:txBody>
      </p:sp>
      <p:graphicFrame>
        <p:nvGraphicFramePr>
          <p:cNvPr id="4" name="Object 1"/>
          <p:cNvGraphicFramePr>
            <a:graphicFrameLocks noGrp="1"/>
          </p:cNvGraphicFramePr>
          <p:nvPr>
            <p:ph idx="1"/>
          </p:nvPr>
        </p:nvGraphicFramePr>
        <p:xfrm>
          <a:off x="1115616" y="1844824"/>
          <a:ext cx="7818834" cy="4475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b="1" dirty="0" err="1" smtClean="0"/>
              <a:t>Quá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trình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quốc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tế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hóa</a:t>
            </a:r>
            <a:r>
              <a:rPr lang="en-GB" sz="3600" b="1" dirty="0" smtClean="0"/>
              <a:t> </a:t>
            </a:r>
            <a:r>
              <a:rPr lang="fr-CH" dirty="0" smtClean="0"/>
              <a:t/>
            </a:r>
            <a:br>
              <a:rPr lang="fr-CH" dirty="0" smtClean="0"/>
            </a:b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 smtClean="0"/>
              <a:t>Bắt</a:t>
            </a:r>
            <a:r>
              <a:rPr lang="en-GB" dirty="0" smtClean="0"/>
              <a:t> </a:t>
            </a:r>
            <a:r>
              <a:rPr lang="en-GB" dirty="0" err="1" smtClean="0"/>
              <a:t>đầu</a:t>
            </a:r>
            <a:r>
              <a:rPr lang="en-GB" dirty="0" smtClean="0"/>
              <a:t> </a:t>
            </a:r>
            <a:r>
              <a:rPr lang="en-GB" dirty="0" err="1" smtClean="0"/>
              <a:t>từ</a:t>
            </a:r>
            <a:r>
              <a:rPr lang="en-GB" dirty="0" smtClean="0"/>
              <a:t> </a:t>
            </a:r>
            <a:r>
              <a:rPr lang="en-GB" dirty="0" err="1" smtClean="0"/>
              <a:t>đầu</a:t>
            </a:r>
            <a:r>
              <a:rPr lang="en-GB" dirty="0" smtClean="0"/>
              <a:t> </a:t>
            </a:r>
            <a:r>
              <a:rPr lang="en-GB" dirty="0" err="1" smtClean="0"/>
              <a:t>những</a:t>
            </a:r>
            <a:r>
              <a:rPr lang="en-GB" dirty="0" smtClean="0"/>
              <a:t> </a:t>
            </a:r>
            <a:r>
              <a:rPr lang="en-GB" dirty="0" err="1" smtClean="0"/>
              <a:t>năm</a:t>
            </a:r>
            <a:r>
              <a:rPr lang="en-GB" dirty="0" smtClean="0"/>
              <a:t> 1990 </a:t>
            </a:r>
            <a:r>
              <a:rPr lang="en-GB" dirty="0" err="1" smtClean="0"/>
              <a:t>khi</a:t>
            </a:r>
            <a:r>
              <a:rPr lang="en-GB" dirty="0" smtClean="0"/>
              <a:t> </a:t>
            </a:r>
            <a:r>
              <a:rPr lang="en-GB" dirty="0" err="1" smtClean="0"/>
              <a:t>bắt</a:t>
            </a:r>
            <a:r>
              <a:rPr lang="en-GB" dirty="0" smtClean="0"/>
              <a:t> </a:t>
            </a:r>
            <a:r>
              <a:rPr lang="en-GB" dirty="0" err="1" smtClean="0"/>
              <a:t>đầu</a:t>
            </a:r>
            <a:r>
              <a:rPr lang="en-GB" dirty="0" smtClean="0"/>
              <a:t> </a:t>
            </a:r>
            <a:r>
              <a:rPr lang="en-GB" dirty="0" err="1" smtClean="0"/>
              <a:t>thực</a:t>
            </a:r>
            <a:r>
              <a:rPr lang="en-GB" dirty="0" smtClean="0"/>
              <a:t> </a:t>
            </a:r>
            <a:r>
              <a:rPr lang="en-GB" dirty="0" err="1" smtClean="0"/>
              <a:t>thi</a:t>
            </a:r>
            <a:r>
              <a:rPr lang="en-GB" dirty="0" smtClean="0"/>
              <a:t> </a:t>
            </a:r>
            <a:r>
              <a:rPr lang="en-GB" dirty="0" err="1" smtClean="0"/>
              <a:t>chính</a:t>
            </a:r>
            <a:r>
              <a:rPr lang="en-GB" dirty="0" smtClean="0"/>
              <a:t> </a:t>
            </a:r>
            <a:r>
              <a:rPr lang="en-GB" dirty="0" err="1" smtClean="0"/>
              <a:t>sách</a:t>
            </a:r>
            <a:r>
              <a:rPr lang="en-GB" dirty="0" smtClean="0"/>
              <a:t> </a:t>
            </a:r>
            <a:r>
              <a:rPr lang="en-GB" i="1" dirty="0" err="1" smtClean="0"/>
              <a:t>Mở</a:t>
            </a:r>
            <a:r>
              <a:rPr lang="en-GB" i="1" dirty="0" smtClean="0"/>
              <a:t> </a:t>
            </a:r>
            <a:r>
              <a:rPr lang="en-GB" i="1" dirty="0" err="1" smtClean="0"/>
              <a:t>cửa</a:t>
            </a:r>
            <a:endParaRPr lang="en-GB" dirty="0" smtClean="0"/>
          </a:p>
          <a:p>
            <a:r>
              <a:rPr lang="en-GB" dirty="0" err="1" smtClean="0"/>
              <a:t>Quá</a:t>
            </a:r>
            <a:r>
              <a:rPr lang="en-GB" dirty="0" smtClean="0"/>
              <a:t> </a:t>
            </a:r>
            <a:r>
              <a:rPr lang="en-GB" dirty="0" err="1" smtClean="0"/>
              <a:t>trình</a:t>
            </a:r>
            <a:r>
              <a:rPr lang="en-GB" dirty="0" smtClean="0"/>
              <a:t> </a:t>
            </a:r>
            <a:r>
              <a:rPr lang="en-GB" dirty="0" err="1" smtClean="0"/>
              <a:t>này</a:t>
            </a:r>
            <a:r>
              <a:rPr lang="en-GB" dirty="0" smtClean="0"/>
              <a:t> </a:t>
            </a:r>
            <a:r>
              <a:rPr lang="en-GB" dirty="0" err="1" smtClean="0"/>
              <a:t>chủ</a:t>
            </a:r>
            <a:r>
              <a:rPr lang="en-GB" dirty="0" smtClean="0"/>
              <a:t> </a:t>
            </a:r>
            <a:r>
              <a:rPr lang="en-GB" dirty="0" err="1" smtClean="0"/>
              <a:t>yếu</a:t>
            </a:r>
            <a:r>
              <a:rPr lang="en-GB" dirty="0" smtClean="0"/>
              <a:t> </a:t>
            </a:r>
            <a:r>
              <a:rPr lang="en-GB" dirty="0" err="1" smtClean="0"/>
              <a:t>diễn</a:t>
            </a:r>
            <a:r>
              <a:rPr lang="en-GB" dirty="0" smtClean="0"/>
              <a:t> </a:t>
            </a:r>
            <a:r>
              <a:rPr lang="en-GB" dirty="0" err="1" smtClean="0"/>
              <a:t>ra</a:t>
            </a:r>
            <a:r>
              <a:rPr lang="en-GB" dirty="0" smtClean="0"/>
              <a:t> </a:t>
            </a:r>
            <a:r>
              <a:rPr lang="en-GB" dirty="0" err="1" smtClean="0"/>
              <a:t>thông</a:t>
            </a:r>
            <a:r>
              <a:rPr lang="en-GB" dirty="0" smtClean="0"/>
              <a:t> qua </a:t>
            </a:r>
            <a:r>
              <a:rPr lang="en-GB" dirty="0" err="1" smtClean="0"/>
              <a:t>việc</a:t>
            </a:r>
            <a:r>
              <a:rPr lang="en-GB" dirty="0" smtClean="0"/>
              <a:t> </a:t>
            </a:r>
            <a:r>
              <a:rPr lang="en-GB" dirty="0" err="1" smtClean="0"/>
              <a:t>sinh</a:t>
            </a:r>
            <a:r>
              <a:rPr lang="en-GB" dirty="0" smtClean="0"/>
              <a:t> </a:t>
            </a:r>
            <a:r>
              <a:rPr lang="en-GB" dirty="0" err="1" smtClean="0"/>
              <a:t>viên</a:t>
            </a:r>
            <a:r>
              <a:rPr lang="en-GB" dirty="0" smtClean="0"/>
              <a:t> </a:t>
            </a:r>
            <a:r>
              <a:rPr lang="en-GB" dirty="0" err="1" smtClean="0"/>
              <a:t>Việt</a:t>
            </a:r>
            <a:r>
              <a:rPr lang="en-GB" dirty="0" smtClean="0"/>
              <a:t> Nam du </a:t>
            </a:r>
            <a:r>
              <a:rPr lang="en-GB" dirty="0" err="1" smtClean="0"/>
              <a:t>học</a:t>
            </a:r>
            <a:r>
              <a:rPr lang="en-GB" dirty="0" smtClean="0"/>
              <a:t> </a:t>
            </a:r>
            <a:r>
              <a:rPr lang="en-GB" dirty="0" err="1" smtClean="0"/>
              <a:t>nước</a:t>
            </a:r>
            <a:r>
              <a:rPr lang="en-GB" dirty="0" smtClean="0"/>
              <a:t> </a:t>
            </a:r>
            <a:r>
              <a:rPr lang="en-GB" dirty="0" err="1" smtClean="0"/>
              <a:t>ngoài</a:t>
            </a:r>
            <a:r>
              <a:rPr lang="en-GB" dirty="0" smtClean="0"/>
              <a:t> </a:t>
            </a:r>
            <a:r>
              <a:rPr lang="en-GB" dirty="0" err="1" smtClean="0"/>
              <a:t>và</a:t>
            </a:r>
            <a:r>
              <a:rPr lang="en-GB" dirty="0" smtClean="0"/>
              <a:t> </a:t>
            </a:r>
            <a:r>
              <a:rPr lang="en-GB" dirty="0" err="1" smtClean="0"/>
              <a:t>ngược</a:t>
            </a:r>
            <a:r>
              <a:rPr lang="en-GB" dirty="0" smtClean="0"/>
              <a:t> </a:t>
            </a:r>
            <a:r>
              <a:rPr lang="en-GB" dirty="0" err="1" smtClean="0"/>
              <a:t>lại</a:t>
            </a:r>
            <a:r>
              <a:rPr lang="en-GB" dirty="0" smtClean="0"/>
              <a:t> </a:t>
            </a:r>
            <a:r>
              <a:rPr lang="en-GB" dirty="0" err="1" smtClean="0"/>
              <a:t>sinh</a:t>
            </a:r>
            <a:r>
              <a:rPr lang="en-GB" dirty="0" smtClean="0"/>
              <a:t> </a:t>
            </a:r>
            <a:r>
              <a:rPr lang="en-GB" dirty="0" err="1" smtClean="0"/>
              <a:t>viên</a:t>
            </a:r>
            <a:r>
              <a:rPr lang="en-GB" dirty="0" smtClean="0"/>
              <a:t> </a:t>
            </a:r>
            <a:r>
              <a:rPr lang="en-GB" dirty="0" err="1" smtClean="0"/>
              <a:t>nước</a:t>
            </a:r>
            <a:r>
              <a:rPr lang="en-GB" dirty="0" smtClean="0"/>
              <a:t> </a:t>
            </a:r>
            <a:r>
              <a:rPr lang="en-GB" dirty="0" err="1" smtClean="0"/>
              <a:t>ngoài</a:t>
            </a:r>
            <a:r>
              <a:rPr lang="en-GB" dirty="0" smtClean="0"/>
              <a:t> </a:t>
            </a:r>
            <a:r>
              <a:rPr lang="en-GB" dirty="0" err="1" smtClean="0"/>
              <a:t>cũng</a:t>
            </a:r>
            <a:r>
              <a:rPr lang="en-GB" dirty="0" smtClean="0"/>
              <a:t> </a:t>
            </a:r>
            <a:r>
              <a:rPr lang="en-GB" dirty="0" err="1" smtClean="0"/>
              <a:t>đến</a:t>
            </a:r>
            <a:r>
              <a:rPr lang="en-GB" dirty="0" smtClean="0"/>
              <a:t> </a:t>
            </a:r>
            <a:r>
              <a:rPr lang="en-GB" dirty="0" err="1" smtClean="0"/>
              <a:t>Việt</a:t>
            </a:r>
            <a:r>
              <a:rPr lang="en-GB" dirty="0" smtClean="0"/>
              <a:t> Nam </a:t>
            </a:r>
            <a:r>
              <a:rPr lang="en-GB" dirty="0" err="1" smtClean="0"/>
              <a:t>để</a:t>
            </a:r>
            <a:r>
              <a:rPr lang="en-GB" dirty="0" smtClean="0"/>
              <a:t> du </a:t>
            </a:r>
            <a:r>
              <a:rPr lang="en-GB" dirty="0" err="1" smtClean="0"/>
              <a:t>học</a:t>
            </a:r>
            <a:r>
              <a:rPr lang="en-GB" dirty="0" smtClean="0"/>
              <a:t> </a:t>
            </a:r>
            <a:r>
              <a:rPr lang="en-GB" dirty="0" err="1" smtClean="0"/>
              <a:t>và</a:t>
            </a:r>
            <a:r>
              <a:rPr lang="en-GB" dirty="0" smtClean="0"/>
              <a:t> </a:t>
            </a:r>
            <a:r>
              <a:rPr lang="en-GB" dirty="0" err="1" smtClean="0"/>
              <a:t>các</a:t>
            </a:r>
            <a:r>
              <a:rPr lang="en-GB" dirty="0" smtClean="0"/>
              <a:t> </a:t>
            </a:r>
            <a:r>
              <a:rPr lang="en-GB" dirty="0" err="1" smtClean="0"/>
              <a:t>trường</a:t>
            </a:r>
            <a:r>
              <a:rPr lang="en-GB" dirty="0" smtClean="0"/>
              <a:t> </a:t>
            </a:r>
            <a:r>
              <a:rPr lang="en-GB" dirty="0" err="1" smtClean="0"/>
              <a:t>đại</a:t>
            </a:r>
            <a:r>
              <a:rPr lang="en-GB" dirty="0" smtClean="0"/>
              <a:t> </a:t>
            </a:r>
            <a:r>
              <a:rPr lang="en-GB" dirty="0" err="1" smtClean="0"/>
              <a:t>học</a:t>
            </a:r>
            <a:r>
              <a:rPr lang="en-GB" dirty="0" smtClean="0"/>
              <a:t> </a:t>
            </a:r>
            <a:r>
              <a:rPr lang="en-GB" dirty="0" err="1" smtClean="0"/>
              <a:t>và</a:t>
            </a:r>
            <a:r>
              <a:rPr lang="en-GB" dirty="0" smtClean="0"/>
              <a:t> </a:t>
            </a:r>
            <a:r>
              <a:rPr lang="en-GB" dirty="0" err="1" smtClean="0"/>
              <a:t>cao</a:t>
            </a:r>
            <a:r>
              <a:rPr lang="en-GB" dirty="0" smtClean="0"/>
              <a:t> </a:t>
            </a:r>
            <a:r>
              <a:rPr lang="en-GB" dirty="0" err="1" smtClean="0"/>
              <a:t>đẳng</a:t>
            </a:r>
            <a:r>
              <a:rPr lang="en-GB" dirty="0" smtClean="0"/>
              <a:t> </a:t>
            </a:r>
            <a:r>
              <a:rPr lang="en-GB" dirty="0" err="1" smtClean="0"/>
              <a:t>mở</a:t>
            </a:r>
            <a:r>
              <a:rPr lang="en-GB" dirty="0" smtClean="0"/>
              <a:t> chi </a:t>
            </a:r>
            <a:r>
              <a:rPr lang="en-GB" dirty="0" err="1" smtClean="0"/>
              <a:t>nhánh</a:t>
            </a:r>
            <a:r>
              <a:rPr lang="en-GB" dirty="0" smtClean="0"/>
              <a:t> </a:t>
            </a:r>
            <a:r>
              <a:rPr lang="en-GB" dirty="0" err="1" smtClean="0"/>
              <a:t>hoặc</a:t>
            </a:r>
            <a:r>
              <a:rPr lang="en-GB" dirty="0" smtClean="0"/>
              <a:t> </a:t>
            </a:r>
            <a:r>
              <a:rPr lang="en-GB" dirty="0" err="1" smtClean="0"/>
              <a:t>có</a:t>
            </a:r>
            <a:r>
              <a:rPr lang="en-GB" dirty="0" smtClean="0"/>
              <a:t> </a:t>
            </a:r>
            <a:r>
              <a:rPr lang="en-GB" dirty="0" err="1" smtClean="0"/>
              <a:t>những</a:t>
            </a:r>
            <a:r>
              <a:rPr lang="en-GB" dirty="0" smtClean="0"/>
              <a:t> </a:t>
            </a:r>
            <a:r>
              <a:rPr lang="en-GB" dirty="0" err="1" smtClean="0"/>
              <a:t>chương</a:t>
            </a:r>
            <a:r>
              <a:rPr lang="en-GB" dirty="0" smtClean="0"/>
              <a:t> </a:t>
            </a:r>
            <a:r>
              <a:rPr lang="en-GB" dirty="0" err="1" smtClean="0"/>
              <a:t>trình</a:t>
            </a:r>
            <a:r>
              <a:rPr lang="en-GB" dirty="0" smtClean="0"/>
              <a:t> </a:t>
            </a:r>
            <a:r>
              <a:rPr lang="en-GB" dirty="0" err="1" smtClean="0"/>
              <a:t>liên</a:t>
            </a:r>
            <a:r>
              <a:rPr lang="en-GB" dirty="0" smtClean="0"/>
              <a:t> </a:t>
            </a:r>
            <a:r>
              <a:rPr lang="en-GB" dirty="0" err="1" smtClean="0"/>
              <a:t>kết</a:t>
            </a:r>
            <a:r>
              <a:rPr lang="en-GB" dirty="0" smtClean="0"/>
              <a:t> </a:t>
            </a:r>
            <a:r>
              <a:rPr lang="en-GB" dirty="0" err="1" smtClean="0"/>
              <a:t>đào</a:t>
            </a:r>
            <a:r>
              <a:rPr lang="en-GB" dirty="0" smtClean="0"/>
              <a:t> </a:t>
            </a:r>
            <a:r>
              <a:rPr lang="en-GB" dirty="0" err="1" smtClean="0"/>
              <a:t>tạo</a:t>
            </a:r>
            <a:r>
              <a:rPr lang="en-GB" dirty="0" smtClean="0"/>
              <a:t> </a:t>
            </a:r>
            <a:r>
              <a:rPr lang="en-GB" dirty="0" err="1" smtClean="0"/>
              <a:t>tại</a:t>
            </a:r>
            <a:r>
              <a:rPr lang="en-GB" dirty="0" smtClean="0"/>
              <a:t> </a:t>
            </a:r>
            <a:r>
              <a:rPr lang="en-GB" dirty="0" err="1" smtClean="0"/>
              <a:t>Việt</a:t>
            </a:r>
            <a:r>
              <a:rPr lang="en-GB" dirty="0" smtClean="0"/>
              <a:t> Nam</a:t>
            </a:r>
            <a:endParaRPr lang="fr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b="1" dirty="0" err="1" smtClean="0"/>
              <a:t>Quá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trình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tư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nhân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hóa</a:t>
            </a:r>
            <a:r>
              <a:rPr lang="fr-CH" dirty="0" smtClean="0"/>
              <a:t/>
            </a:r>
            <a:br>
              <a:rPr lang="fr-CH" dirty="0" smtClean="0"/>
            </a:b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1986 : </a:t>
            </a:r>
            <a:r>
              <a:rPr lang="en-GB" dirty="0" err="1" smtClean="0"/>
              <a:t>thực</a:t>
            </a:r>
            <a:r>
              <a:rPr lang="en-GB" dirty="0" smtClean="0"/>
              <a:t> </a:t>
            </a:r>
            <a:r>
              <a:rPr lang="en-GB" dirty="0" err="1" smtClean="0"/>
              <a:t>hiện</a:t>
            </a:r>
            <a:r>
              <a:rPr lang="en-GB" dirty="0" smtClean="0"/>
              <a:t> </a:t>
            </a:r>
            <a:r>
              <a:rPr lang="en-GB" dirty="0" err="1" smtClean="0"/>
              <a:t>những</a:t>
            </a:r>
            <a:r>
              <a:rPr lang="en-GB" dirty="0" smtClean="0"/>
              <a:t> </a:t>
            </a:r>
            <a:r>
              <a:rPr lang="en-GB" dirty="0" err="1" smtClean="0"/>
              <a:t>cải</a:t>
            </a:r>
            <a:r>
              <a:rPr lang="en-GB" dirty="0" smtClean="0"/>
              <a:t> </a:t>
            </a:r>
            <a:r>
              <a:rPr lang="en-GB" dirty="0" err="1" smtClean="0"/>
              <a:t>cách</a:t>
            </a:r>
            <a:r>
              <a:rPr lang="en-GB" dirty="0" smtClean="0"/>
              <a:t> </a:t>
            </a:r>
            <a:r>
              <a:rPr lang="en-GB" i="1" dirty="0" err="1" smtClean="0"/>
              <a:t>Mở</a:t>
            </a:r>
            <a:r>
              <a:rPr lang="en-GB" i="1" dirty="0" smtClean="0"/>
              <a:t> </a:t>
            </a:r>
            <a:r>
              <a:rPr lang="en-GB" i="1" dirty="0" err="1" smtClean="0"/>
              <a:t>cửa</a:t>
            </a:r>
            <a:r>
              <a:rPr lang="en-GB" dirty="0" smtClean="0"/>
              <a:t>, </a:t>
            </a:r>
            <a:r>
              <a:rPr lang="en-GB" dirty="0" err="1" smtClean="0"/>
              <a:t>bước</a:t>
            </a:r>
            <a:r>
              <a:rPr lang="en-GB" dirty="0" smtClean="0"/>
              <a:t> </a:t>
            </a:r>
            <a:r>
              <a:rPr lang="en-GB" dirty="0" err="1" smtClean="0"/>
              <a:t>đầu</a:t>
            </a:r>
            <a:r>
              <a:rPr lang="en-GB" dirty="0" smtClean="0"/>
              <a:t> </a:t>
            </a:r>
            <a:r>
              <a:rPr lang="en-GB" dirty="0" err="1" smtClean="0"/>
              <a:t>tư</a:t>
            </a:r>
            <a:r>
              <a:rPr lang="en-GB" dirty="0" smtClean="0"/>
              <a:t> </a:t>
            </a:r>
            <a:r>
              <a:rPr lang="en-GB" dirty="0" err="1" smtClean="0"/>
              <a:t>nhân</a:t>
            </a:r>
            <a:r>
              <a:rPr lang="en-GB" dirty="0" smtClean="0"/>
              <a:t> </a:t>
            </a:r>
            <a:r>
              <a:rPr lang="en-GB" dirty="0" err="1" smtClean="0"/>
              <a:t>hóa</a:t>
            </a:r>
            <a:r>
              <a:rPr lang="en-GB" dirty="0" smtClean="0"/>
              <a:t> </a:t>
            </a:r>
            <a:r>
              <a:rPr lang="en-GB" dirty="0" err="1" smtClean="0"/>
              <a:t>giáo</a:t>
            </a:r>
            <a:r>
              <a:rPr lang="en-GB" dirty="0" smtClean="0"/>
              <a:t> </a:t>
            </a:r>
            <a:r>
              <a:rPr lang="en-GB" dirty="0" err="1" smtClean="0"/>
              <a:t>dục</a:t>
            </a:r>
            <a:r>
              <a:rPr lang="en-GB" dirty="0" smtClean="0"/>
              <a:t> </a:t>
            </a:r>
            <a:r>
              <a:rPr lang="en-GB" dirty="0" err="1" smtClean="0"/>
              <a:t>đại</a:t>
            </a:r>
            <a:r>
              <a:rPr lang="en-GB" dirty="0" smtClean="0"/>
              <a:t> </a:t>
            </a:r>
            <a:r>
              <a:rPr lang="en-GB" dirty="0" err="1" smtClean="0"/>
              <a:t>học</a:t>
            </a:r>
            <a:endParaRPr lang="en-GB" dirty="0" smtClean="0"/>
          </a:p>
          <a:p>
            <a:r>
              <a:rPr lang="en-GB" dirty="0" smtClean="0"/>
              <a:t>1988: </a:t>
            </a:r>
            <a:r>
              <a:rPr lang="en-GB" dirty="0" err="1" smtClean="0"/>
              <a:t>thành</a:t>
            </a:r>
            <a:r>
              <a:rPr lang="en-GB" dirty="0" smtClean="0"/>
              <a:t> </a:t>
            </a:r>
            <a:r>
              <a:rPr lang="en-GB" dirty="0" err="1" smtClean="0"/>
              <a:t>lập</a:t>
            </a:r>
            <a:r>
              <a:rPr lang="en-GB" dirty="0" smtClean="0"/>
              <a:t> </a:t>
            </a:r>
            <a:r>
              <a:rPr lang="en-GB" dirty="0" err="1" smtClean="0"/>
              <a:t>Trường</a:t>
            </a:r>
            <a:r>
              <a:rPr lang="en-GB" dirty="0" smtClean="0"/>
              <a:t> </a:t>
            </a:r>
            <a:r>
              <a:rPr lang="en-GB" dirty="0" err="1" smtClean="0"/>
              <a:t>đại</a:t>
            </a:r>
            <a:r>
              <a:rPr lang="en-GB" dirty="0" smtClean="0"/>
              <a:t> </a:t>
            </a:r>
            <a:r>
              <a:rPr lang="en-GB" dirty="0" err="1" smtClean="0"/>
              <a:t>học</a:t>
            </a:r>
            <a:r>
              <a:rPr lang="en-GB" dirty="0" smtClean="0"/>
              <a:t> </a:t>
            </a:r>
            <a:r>
              <a:rPr lang="en-GB" dirty="0" err="1" smtClean="0"/>
              <a:t>Thăng</a:t>
            </a:r>
            <a:r>
              <a:rPr lang="en-GB" dirty="0" smtClean="0"/>
              <a:t> Long</a:t>
            </a:r>
          </a:p>
          <a:p>
            <a:r>
              <a:rPr lang="en-GB" dirty="0" err="1" smtClean="0"/>
              <a:t>Hình</a:t>
            </a:r>
            <a:r>
              <a:rPr lang="en-GB" dirty="0" smtClean="0"/>
              <a:t> </a:t>
            </a:r>
            <a:r>
              <a:rPr lang="en-GB" dirty="0" err="1" smtClean="0"/>
              <a:t>thành</a:t>
            </a:r>
            <a:r>
              <a:rPr lang="en-GB" dirty="0" smtClean="0"/>
              <a:t> </a:t>
            </a:r>
            <a:r>
              <a:rPr lang="en-GB" dirty="0" err="1" smtClean="0"/>
              <a:t>những</a:t>
            </a:r>
            <a:r>
              <a:rPr lang="en-GB" dirty="0" smtClean="0"/>
              <a:t> </a:t>
            </a:r>
            <a:r>
              <a:rPr lang="en-GB" dirty="0" err="1" smtClean="0"/>
              <a:t>loại</a:t>
            </a:r>
            <a:r>
              <a:rPr lang="en-GB" dirty="0" smtClean="0"/>
              <a:t> </a:t>
            </a:r>
            <a:r>
              <a:rPr lang="en-GB" dirty="0" err="1" smtClean="0"/>
              <a:t>trường</a:t>
            </a:r>
            <a:r>
              <a:rPr lang="en-GB" dirty="0" smtClean="0"/>
              <a:t> </a:t>
            </a:r>
            <a:r>
              <a:rPr lang="en-GB" dirty="0" err="1" smtClean="0"/>
              <a:t>đại</a:t>
            </a:r>
            <a:r>
              <a:rPr lang="en-GB" dirty="0" smtClean="0"/>
              <a:t> </a:t>
            </a:r>
            <a:r>
              <a:rPr lang="en-GB" dirty="0" err="1" smtClean="0"/>
              <a:t>học</a:t>
            </a:r>
            <a:r>
              <a:rPr lang="en-GB" dirty="0" smtClean="0"/>
              <a:t> </a:t>
            </a:r>
            <a:r>
              <a:rPr lang="en-GB" dirty="0" err="1" smtClean="0"/>
              <a:t>mới</a:t>
            </a:r>
            <a:r>
              <a:rPr lang="en-GB" dirty="0" smtClean="0"/>
              <a:t> </a:t>
            </a:r>
            <a:r>
              <a:rPr lang="en-GB" dirty="0" err="1" smtClean="0"/>
              <a:t>bên</a:t>
            </a:r>
            <a:r>
              <a:rPr lang="en-GB" dirty="0" smtClean="0"/>
              <a:t> </a:t>
            </a:r>
            <a:r>
              <a:rPr lang="en-GB" dirty="0" err="1" smtClean="0"/>
              <a:t>cạnh</a:t>
            </a:r>
            <a:r>
              <a:rPr lang="en-GB" dirty="0" smtClean="0"/>
              <a:t> </a:t>
            </a:r>
            <a:r>
              <a:rPr lang="en-GB" dirty="0" err="1" smtClean="0"/>
              <a:t>hệ</a:t>
            </a:r>
            <a:r>
              <a:rPr lang="en-GB" dirty="0" smtClean="0"/>
              <a:t> </a:t>
            </a:r>
            <a:r>
              <a:rPr lang="en-GB" dirty="0" err="1" smtClean="0"/>
              <a:t>thống</a:t>
            </a:r>
            <a:r>
              <a:rPr lang="en-GB" dirty="0" smtClean="0"/>
              <a:t> </a:t>
            </a:r>
            <a:r>
              <a:rPr lang="en-GB" dirty="0" err="1" smtClean="0"/>
              <a:t>các</a:t>
            </a:r>
            <a:r>
              <a:rPr lang="en-GB" dirty="0" smtClean="0"/>
              <a:t> </a:t>
            </a:r>
            <a:r>
              <a:rPr lang="en-GB" dirty="0" err="1" smtClean="0"/>
              <a:t>trường</a:t>
            </a:r>
            <a:r>
              <a:rPr lang="en-GB" dirty="0" smtClean="0"/>
              <a:t> </a:t>
            </a:r>
            <a:r>
              <a:rPr lang="en-GB" dirty="0" err="1" smtClean="0"/>
              <a:t>công</a:t>
            </a:r>
            <a:r>
              <a:rPr lang="en-GB" dirty="0" smtClean="0"/>
              <a:t> </a:t>
            </a:r>
            <a:r>
              <a:rPr lang="en-GB" dirty="0" err="1" smtClean="0"/>
              <a:t>lập</a:t>
            </a:r>
            <a:r>
              <a:rPr lang="en-GB" dirty="0" smtClean="0"/>
              <a:t> : 1) </a:t>
            </a:r>
            <a:r>
              <a:rPr lang="en-GB" dirty="0" err="1" smtClean="0"/>
              <a:t>bán</a:t>
            </a:r>
            <a:r>
              <a:rPr lang="en-GB" dirty="0" smtClean="0"/>
              <a:t> </a:t>
            </a:r>
            <a:r>
              <a:rPr lang="en-GB" dirty="0" err="1" smtClean="0"/>
              <a:t>công</a:t>
            </a:r>
            <a:r>
              <a:rPr lang="en-GB" dirty="0" smtClean="0"/>
              <a:t>; 2) </a:t>
            </a:r>
            <a:r>
              <a:rPr lang="en-GB" dirty="0" err="1" smtClean="0"/>
              <a:t>dân</a:t>
            </a:r>
            <a:r>
              <a:rPr lang="en-GB" dirty="0" smtClean="0"/>
              <a:t> </a:t>
            </a:r>
            <a:r>
              <a:rPr lang="en-GB" dirty="0" err="1" smtClean="0"/>
              <a:t>lập</a:t>
            </a:r>
            <a:r>
              <a:rPr lang="en-GB" dirty="0" smtClean="0"/>
              <a:t> </a:t>
            </a:r>
            <a:r>
              <a:rPr lang="en-GB" dirty="0" smtClean="0"/>
              <a:t>3) </a:t>
            </a:r>
            <a:r>
              <a:rPr lang="en-GB" dirty="0" err="1" smtClean="0"/>
              <a:t>tư</a:t>
            </a:r>
            <a:r>
              <a:rPr lang="en-GB" dirty="0" smtClean="0"/>
              <a:t> </a:t>
            </a:r>
            <a:r>
              <a:rPr lang="en-GB" dirty="0" err="1" smtClean="0"/>
              <a:t>thục</a:t>
            </a:r>
            <a:endParaRPr lang="fr-CH" dirty="0" smtClean="0"/>
          </a:p>
          <a:p>
            <a:endParaRPr lang="fr-CH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new types of universities beside the public ones: 1) semi-public institutes (ba cong); 2) people founded institutes (dan lap) and 3) private institutes (tu lap)</a:t>
            </a:r>
            <a:r>
              <a:rPr kumimoji="0" lang="en-GB" sz="12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"/>
              </a:rPr>
              <a:t>[</a:t>
            </a:r>
            <a:r>
              <a:rPr kumimoji="0" lang="en-GB" sz="1200" b="0" i="0" u="none" strike="noStrike" cap="none" normalizeH="0" baseline="3000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"/>
              </a:rPr>
              <a:t>1]</a:t>
            </a: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fr-CH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fr-CH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H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fr-CH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fr-CH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3017838" cy="9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476672"/>
            <a:ext cx="7498080" cy="1512168"/>
          </a:xfrm>
        </p:spPr>
        <p:txBody>
          <a:bodyPr>
            <a:normAutofit fontScale="90000"/>
          </a:bodyPr>
          <a:lstStyle/>
          <a:p>
            <a:r>
              <a:rPr lang="en-US" sz="3600" b="1" dirty="0" err="1" smtClean="0"/>
              <a:t>Sự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gia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tăng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về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số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lượng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sinh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viên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tại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các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trường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đại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học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và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cao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đẳng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ngoài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hệ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thống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công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lập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từ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năm</a:t>
            </a:r>
            <a:r>
              <a:rPr lang="en-US" sz="3600" b="1" dirty="0" smtClean="0"/>
              <a:t> 2000-2010</a:t>
            </a:r>
            <a:r>
              <a:rPr lang="fr-CH" dirty="0" smtClean="0"/>
              <a:t/>
            </a:r>
            <a:br>
              <a:rPr lang="fr-CH" dirty="0" smtClean="0"/>
            </a:br>
            <a:endParaRPr lang="fr-CH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43608" y="1844824"/>
          <a:ext cx="792088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548680"/>
            <a:ext cx="7498080" cy="868958"/>
          </a:xfrm>
        </p:spPr>
        <p:txBody>
          <a:bodyPr>
            <a:normAutofit fontScale="90000"/>
          </a:bodyPr>
          <a:lstStyle/>
          <a:p>
            <a:r>
              <a:rPr lang="en-GB" sz="3600" b="1" dirty="0" err="1" smtClean="0"/>
              <a:t>Chất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lượng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của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giáo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dục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đại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học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Việt</a:t>
            </a:r>
            <a:r>
              <a:rPr lang="en-GB" sz="3600" b="1" dirty="0" smtClean="0"/>
              <a:t> Nam</a:t>
            </a:r>
            <a:r>
              <a:rPr lang="fr-CH" dirty="0" smtClean="0"/>
              <a:t/>
            </a:r>
            <a:br>
              <a:rPr lang="fr-CH" dirty="0" smtClean="0"/>
            </a:b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CH" dirty="0" err="1" smtClean="0"/>
              <a:t>Tỉ</a:t>
            </a:r>
            <a:r>
              <a:rPr lang="fr-CH" dirty="0" smtClean="0"/>
              <a:t> </a:t>
            </a:r>
            <a:r>
              <a:rPr lang="fr-CH" dirty="0" err="1" smtClean="0"/>
              <a:t>lệ</a:t>
            </a:r>
            <a:r>
              <a:rPr lang="fr-CH" dirty="0" smtClean="0"/>
              <a:t> </a:t>
            </a:r>
            <a:r>
              <a:rPr lang="fr-CH" dirty="0" err="1" smtClean="0"/>
              <a:t>sinh</a:t>
            </a:r>
            <a:r>
              <a:rPr lang="fr-CH" dirty="0" smtClean="0"/>
              <a:t> </a:t>
            </a:r>
            <a:r>
              <a:rPr lang="fr-CH" dirty="0" err="1" smtClean="0"/>
              <a:t>viên</a:t>
            </a:r>
            <a:r>
              <a:rPr lang="fr-CH" dirty="0" smtClean="0"/>
              <a:t> </a:t>
            </a:r>
            <a:r>
              <a:rPr lang="fr-CH" dirty="0" err="1" smtClean="0"/>
              <a:t>trên</a:t>
            </a:r>
            <a:r>
              <a:rPr lang="fr-CH" dirty="0" smtClean="0"/>
              <a:t> </a:t>
            </a:r>
            <a:r>
              <a:rPr lang="fr-CH" dirty="0" err="1" smtClean="0"/>
              <a:t>một</a:t>
            </a:r>
            <a:r>
              <a:rPr lang="fr-CH" dirty="0" smtClean="0"/>
              <a:t> </a:t>
            </a:r>
            <a:r>
              <a:rPr lang="fr-CH" dirty="0" err="1" smtClean="0"/>
              <a:t>giảng</a:t>
            </a:r>
            <a:r>
              <a:rPr lang="fr-CH" dirty="0" smtClean="0"/>
              <a:t> </a:t>
            </a:r>
            <a:r>
              <a:rPr lang="fr-CH" dirty="0" err="1" smtClean="0"/>
              <a:t>viên</a:t>
            </a:r>
            <a:r>
              <a:rPr lang="fr-CH" dirty="0" smtClean="0"/>
              <a:t> </a:t>
            </a:r>
            <a:r>
              <a:rPr lang="fr-CH" dirty="0" err="1" smtClean="0"/>
              <a:t>rất</a:t>
            </a:r>
            <a:r>
              <a:rPr lang="fr-CH" dirty="0" smtClean="0"/>
              <a:t> </a:t>
            </a:r>
            <a:r>
              <a:rPr lang="fr-CH" dirty="0" err="1" smtClean="0"/>
              <a:t>cao</a:t>
            </a:r>
            <a:endParaRPr lang="en-GB" dirty="0" smtClean="0"/>
          </a:p>
          <a:p>
            <a:r>
              <a:rPr lang="en-GB" dirty="0" err="1" smtClean="0"/>
              <a:t>Khó</a:t>
            </a:r>
            <a:r>
              <a:rPr lang="en-GB" dirty="0" smtClean="0"/>
              <a:t> </a:t>
            </a:r>
            <a:r>
              <a:rPr lang="en-GB" dirty="0" err="1" smtClean="0"/>
              <a:t>tuyển</a:t>
            </a:r>
            <a:r>
              <a:rPr lang="en-GB" dirty="0" smtClean="0"/>
              <a:t> </a:t>
            </a:r>
            <a:r>
              <a:rPr lang="en-GB" dirty="0" err="1" smtClean="0"/>
              <a:t>dụng</a:t>
            </a:r>
            <a:r>
              <a:rPr lang="en-GB" dirty="0" smtClean="0"/>
              <a:t> </a:t>
            </a:r>
            <a:r>
              <a:rPr lang="en-GB" dirty="0" err="1" smtClean="0"/>
              <a:t>được</a:t>
            </a:r>
            <a:r>
              <a:rPr lang="en-GB" dirty="0" smtClean="0"/>
              <a:t> </a:t>
            </a:r>
            <a:r>
              <a:rPr lang="en-GB" dirty="0" err="1" smtClean="0"/>
              <a:t>các</a:t>
            </a:r>
            <a:r>
              <a:rPr lang="en-GB" dirty="0" smtClean="0"/>
              <a:t> </a:t>
            </a:r>
            <a:r>
              <a:rPr lang="en-GB" dirty="0" err="1" smtClean="0"/>
              <a:t>giảng</a:t>
            </a:r>
            <a:r>
              <a:rPr lang="en-GB" dirty="0" smtClean="0"/>
              <a:t> </a:t>
            </a:r>
            <a:r>
              <a:rPr lang="en-GB" dirty="0" err="1" smtClean="0"/>
              <a:t>viên</a:t>
            </a:r>
            <a:r>
              <a:rPr lang="en-GB" dirty="0" smtClean="0"/>
              <a:t> </a:t>
            </a:r>
            <a:r>
              <a:rPr lang="en-GB" dirty="0" err="1" smtClean="0"/>
              <a:t>có</a:t>
            </a:r>
            <a:r>
              <a:rPr lang="en-GB" dirty="0" smtClean="0"/>
              <a:t> </a:t>
            </a:r>
            <a:r>
              <a:rPr lang="en-GB" dirty="0" err="1" smtClean="0"/>
              <a:t>đủ</a:t>
            </a:r>
            <a:r>
              <a:rPr lang="en-GB" dirty="0" smtClean="0"/>
              <a:t> </a:t>
            </a:r>
            <a:r>
              <a:rPr lang="en-GB" dirty="0" err="1" smtClean="0"/>
              <a:t>bằng</a:t>
            </a:r>
            <a:r>
              <a:rPr lang="en-GB" dirty="0" smtClean="0"/>
              <a:t> </a:t>
            </a:r>
            <a:r>
              <a:rPr lang="en-GB" dirty="0" err="1" smtClean="0"/>
              <a:t>cấp</a:t>
            </a:r>
            <a:r>
              <a:rPr lang="en-GB" dirty="0" smtClean="0"/>
              <a:t> </a:t>
            </a:r>
            <a:r>
              <a:rPr lang="en-GB" dirty="0" err="1" smtClean="0"/>
              <a:t>và</a:t>
            </a:r>
            <a:r>
              <a:rPr lang="en-GB" dirty="0" smtClean="0"/>
              <a:t> </a:t>
            </a:r>
            <a:r>
              <a:rPr lang="en-GB" dirty="0" err="1" smtClean="0"/>
              <a:t>trình</a:t>
            </a:r>
            <a:r>
              <a:rPr lang="en-GB" dirty="0" smtClean="0"/>
              <a:t> </a:t>
            </a:r>
            <a:r>
              <a:rPr lang="en-GB" dirty="0" err="1" smtClean="0"/>
              <a:t>độ</a:t>
            </a:r>
            <a:endParaRPr lang="en-GB" dirty="0" smtClean="0"/>
          </a:p>
          <a:p>
            <a:r>
              <a:rPr lang="en-GB" dirty="0" err="1" smtClean="0"/>
              <a:t>Lương</a:t>
            </a:r>
            <a:r>
              <a:rPr lang="en-GB" dirty="0" smtClean="0"/>
              <a:t> </a:t>
            </a:r>
            <a:r>
              <a:rPr lang="en-GB" dirty="0" err="1" smtClean="0"/>
              <a:t>của</a:t>
            </a:r>
            <a:r>
              <a:rPr lang="en-GB" dirty="0" smtClean="0"/>
              <a:t> </a:t>
            </a:r>
            <a:r>
              <a:rPr lang="en-GB" dirty="0" err="1" smtClean="0"/>
              <a:t>giảng</a:t>
            </a:r>
            <a:r>
              <a:rPr lang="en-GB" dirty="0" smtClean="0"/>
              <a:t> </a:t>
            </a:r>
            <a:r>
              <a:rPr lang="en-GB" dirty="0" err="1" smtClean="0"/>
              <a:t>viên</a:t>
            </a:r>
            <a:r>
              <a:rPr lang="en-GB" dirty="0" smtClean="0"/>
              <a:t> </a:t>
            </a:r>
            <a:r>
              <a:rPr lang="en-GB" dirty="0" err="1" smtClean="0"/>
              <a:t>thấp</a:t>
            </a:r>
            <a:endParaRPr lang="en-GB" dirty="0" smtClean="0"/>
          </a:p>
          <a:p>
            <a:r>
              <a:rPr lang="en-GB" dirty="0" err="1" smtClean="0"/>
              <a:t>Không</a:t>
            </a:r>
            <a:r>
              <a:rPr lang="en-GB" dirty="0" smtClean="0"/>
              <a:t> </a:t>
            </a:r>
            <a:r>
              <a:rPr lang="en-GB" dirty="0" err="1" smtClean="0"/>
              <a:t>đủ</a:t>
            </a:r>
            <a:r>
              <a:rPr lang="en-GB" dirty="0" smtClean="0"/>
              <a:t> </a:t>
            </a:r>
            <a:r>
              <a:rPr lang="en-GB" dirty="0" err="1" smtClean="0"/>
              <a:t>nguồn</a:t>
            </a:r>
            <a:r>
              <a:rPr lang="en-GB" dirty="0" smtClean="0"/>
              <a:t> </a:t>
            </a:r>
            <a:r>
              <a:rPr lang="en-GB" dirty="0" err="1" smtClean="0"/>
              <a:t>lực</a:t>
            </a:r>
            <a:r>
              <a:rPr lang="en-GB" dirty="0" smtClean="0"/>
              <a:t> </a:t>
            </a:r>
            <a:r>
              <a:rPr lang="en-GB" dirty="0" err="1" smtClean="0"/>
              <a:t>để</a:t>
            </a:r>
            <a:r>
              <a:rPr lang="en-GB" dirty="0" smtClean="0"/>
              <a:t> </a:t>
            </a:r>
            <a:r>
              <a:rPr lang="en-GB" dirty="0" err="1" smtClean="0"/>
              <a:t>tiến</a:t>
            </a:r>
            <a:r>
              <a:rPr lang="en-GB" dirty="0" smtClean="0"/>
              <a:t> </a:t>
            </a:r>
            <a:r>
              <a:rPr lang="en-GB" dirty="0" err="1" smtClean="0"/>
              <a:t>hành</a:t>
            </a:r>
            <a:r>
              <a:rPr lang="en-GB" dirty="0" smtClean="0"/>
              <a:t> </a:t>
            </a:r>
            <a:r>
              <a:rPr lang="en-GB" dirty="0" err="1" smtClean="0"/>
              <a:t>các</a:t>
            </a:r>
            <a:r>
              <a:rPr lang="en-GB" dirty="0" smtClean="0"/>
              <a:t> </a:t>
            </a:r>
            <a:r>
              <a:rPr lang="en-GB" dirty="0" err="1" smtClean="0"/>
              <a:t>hoạt</a:t>
            </a:r>
            <a:r>
              <a:rPr lang="en-GB" dirty="0" smtClean="0"/>
              <a:t> </a:t>
            </a:r>
            <a:r>
              <a:rPr lang="en-GB" dirty="0" err="1" smtClean="0"/>
              <a:t>động</a:t>
            </a:r>
            <a:r>
              <a:rPr lang="en-GB" dirty="0" smtClean="0"/>
              <a:t> </a:t>
            </a:r>
            <a:r>
              <a:rPr lang="en-GB" dirty="0" err="1" smtClean="0"/>
              <a:t>nghiên</a:t>
            </a:r>
            <a:r>
              <a:rPr lang="en-GB" dirty="0" smtClean="0"/>
              <a:t> </a:t>
            </a:r>
            <a:r>
              <a:rPr lang="en-GB" dirty="0" err="1" smtClean="0"/>
              <a:t>cứu</a:t>
            </a:r>
            <a:endParaRPr lang="en-GB" dirty="0" smtClean="0"/>
          </a:p>
          <a:p>
            <a:r>
              <a:rPr lang="en-GB" dirty="0" err="1" smtClean="0"/>
              <a:t>Nhà</a:t>
            </a:r>
            <a:r>
              <a:rPr lang="en-GB" dirty="0" smtClean="0"/>
              <a:t> </a:t>
            </a:r>
            <a:r>
              <a:rPr lang="en-GB" dirty="0" err="1" smtClean="0"/>
              <a:t>nước</a:t>
            </a:r>
            <a:r>
              <a:rPr lang="en-GB" dirty="0" smtClean="0"/>
              <a:t> </a:t>
            </a:r>
            <a:r>
              <a:rPr lang="en-GB" dirty="0" err="1" smtClean="0"/>
              <a:t>kiểm</a:t>
            </a:r>
            <a:r>
              <a:rPr lang="en-GB" dirty="0" smtClean="0"/>
              <a:t> </a:t>
            </a:r>
            <a:r>
              <a:rPr lang="en-GB" dirty="0" err="1" smtClean="0"/>
              <a:t>soát</a:t>
            </a:r>
            <a:r>
              <a:rPr lang="en-GB" dirty="0" smtClean="0"/>
              <a:t> </a:t>
            </a:r>
            <a:r>
              <a:rPr lang="en-GB" dirty="0" err="1" smtClean="0"/>
              <a:t>chương</a:t>
            </a:r>
            <a:r>
              <a:rPr lang="en-GB" dirty="0" smtClean="0"/>
              <a:t> </a:t>
            </a:r>
            <a:r>
              <a:rPr lang="en-GB" dirty="0" err="1" smtClean="0"/>
              <a:t>trình</a:t>
            </a:r>
            <a:r>
              <a:rPr lang="en-GB" dirty="0" smtClean="0"/>
              <a:t> </a:t>
            </a:r>
            <a:r>
              <a:rPr lang="en-GB" dirty="0" err="1" smtClean="0"/>
              <a:t>học</a:t>
            </a:r>
            <a:r>
              <a:rPr lang="en-GB" dirty="0" smtClean="0"/>
              <a:t> </a:t>
            </a:r>
            <a:r>
              <a:rPr lang="en-GB" dirty="0" err="1" smtClean="0"/>
              <a:t>chặt</a:t>
            </a:r>
            <a:r>
              <a:rPr lang="en-GB" dirty="0" smtClean="0"/>
              <a:t> </a:t>
            </a:r>
            <a:r>
              <a:rPr lang="en-GB" dirty="0" err="1" smtClean="0"/>
              <a:t>chẽ</a:t>
            </a:r>
            <a:endParaRPr lang="en-GB" dirty="0" smtClean="0"/>
          </a:p>
          <a:p>
            <a:r>
              <a:rPr lang="en-GB" dirty="0" err="1" smtClean="0"/>
              <a:t>Thiếu</a:t>
            </a:r>
            <a:r>
              <a:rPr lang="en-GB" dirty="0" smtClean="0"/>
              <a:t> </a:t>
            </a:r>
            <a:r>
              <a:rPr lang="en-GB" dirty="0" err="1" smtClean="0"/>
              <a:t>dữ</a:t>
            </a:r>
            <a:r>
              <a:rPr lang="en-GB" dirty="0" smtClean="0"/>
              <a:t> </a:t>
            </a:r>
            <a:r>
              <a:rPr lang="en-GB" dirty="0" err="1" smtClean="0"/>
              <a:t>liệu</a:t>
            </a:r>
            <a:r>
              <a:rPr lang="en-GB" dirty="0" smtClean="0"/>
              <a:t> </a:t>
            </a:r>
            <a:r>
              <a:rPr lang="en-GB" dirty="0" err="1" smtClean="0"/>
              <a:t>chính</a:t>
            </a:r>
            <a:r>
              <a:rPr lang="en-GB" dirty="0" smtClean="0"/>
              <a:t> </a:t>
            </a:r>
            <a:r>
              <a:rPr lang="en-GB" dirty="0" err="1" smtClean="0"/>
              <a:t>xác</a:t>
            </a:r>
            <a:endParaRPr lang="fr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0"/>
            <a:ext cx="7498080" cy="1143000"/>
          </a:xfrm>
        </p:spPr>
        <p:txBody>
          <a:bodyPr>
            <a:normAutofit/>
          </a:bodyPr>
          <a:lstStyle/>
          <a:p>
            <a:r>
              <a:rPr lang="fr-CH" sz="3200" b="1" dirty="0" err="1" smtClean="0"/>
              <a:t>Kết</a:t>
            </a:r>
            <a:r>
              <a:rPr lang="fr-CH" sz="3200" b="1" dirty="0" smtClean="0"/>
              <a:t> </a:t>
            </a:r>
            <a:r>
              <a:rPr lang="fr-CH" sz="3200" b="1" dirty="0" err="1" smtClean="0"/>
              <a:t>luận</a:t>
            </a:r>
            <a:r>
              <a:rPr lang="fr-CH" sz="3200" b="1" dirty="0" smtClean="0"/>
              <a:t> (1)</a:t>
            </a:r>
            <a:endParaRPr lang="fr-CH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980728"/>
            <a:ext cx="7956376" cy="5267672"/>
          </a:xfrm>
        </p:spPr>
        <p:txBody>
          <a:bodyPr>
            <a:normAutofit fontScale="92500" lnSpcReduction="10000"/>
          </a:bodyPr>
          <a:lstStyle/>
          <a:p>
            <a:r>
              <a:rPr lang="en-GB" dirty="0" err="1" smtClean="0"/>
              <a:t>Sự</a:t>
            </a:r>
            <a:r>
              <a:rPr lang="en-GB" dirty="0" smtClean="0"/>
              <a:t> </a:t>
            </a:r>
            <a:r>
              <a:rPr lang="en-GB" dirty="0" err="1" smtClean="0"/>
              <a:t>hợp</a:t>
            </a:r>
            <a:r>
              <a:rPr lang="en-GB" dirty="0" smtClean="0"/>
              <a:t> </a:t>
            </a:r>
            <a:r>
              <a:rPr lang="en-GB" dirty="0" err="1" smtClean="0"/>
              <a:t>tác</a:t>
            </a:r>
            <a:r>
              <a:rPr lang="en-GB" dirty="0" smtClean="0"/>
              <a:t> </a:t>
            </a:r>
            <a:r>
              <a:rPr lang="en-GB" dirty="0" err="1" smtClean="0"/>
              <a:t>với</a:t>
            </a:r>
            <a:r>
              <a:rPr lang="en-GB" dirty="0" smtClean="0"/>
              <a:t> </a:t>
            </a:r>
            <a:r>
              <a:rPr lang="en-GB" dirty="0" err="1" smtClean="0"/>
              <a:t>các</a:t>
            </a:r>
            <a:r>
              <a:rPr lang="en-GB" dirty="0" smtClean="0"/>
              <a:t> </a:t>
            </a:r>
            <a:r>
              <a:rPr lang="en-GB" dirty="0" err="1" smtClean="0"/>
              <a:t>trường</a:t>
            </a:r>
            <a:r>
              <a:rPr lang="en-GB" dirty="0" smtClean="0"/>
              <a:t> </a:t>
            </a:r>
            <a:r>
              <a:rPr lang="en-GB" dirty="0" err="1" smtClean="0"/>
              <a:t>đại</a:t>
            </a:r>
            <a:r>
              <a:rPr lang="en-GB" dirty="0" smtClean="0"/>
              <a:t> </a:t>
            </a:r>
            <a:r>
              <a:rPr lang="en-GB" dirty="0" err="1" smtClean="0"/>
              <a:t>học</a:t>
            </a:r>
            <a:r>
              <a:rPr lang="en-GB" dirty="0" smtClean="0"/>
              <a:t> </a:t>
            </a:r>
            <a:r>
              <a:rPr lang="en-GB" dirty="0" err="1" smtClean="0"/>
              <a:t>nước</a:t>
            </a:r>
            <a:r>
              <a:rPr lang="en-GB" dirty="0" smtClean="0"/>
              <a:t> </a:t>
            </a:r>
            <a:r>
              <a:rPr lang="en-GB" dirty="0" err="1" smtClean="0"/>
              <a:t>ngoài</a:t>
            </a:r>
            <a:r>
              <a:rPr lang="en-GB" dirty="0" smtClean="0"/>
              <a:t> </a:t>
            </a:r>
            <a:r>
              <a:rPr lang="en-GB" dirty="0" err="1" smtClean="0"/>
              <a:t>có</a:t>
            </a:r>
            <a:r>
              <a:rPr lang="en-GB" dirty="0" smtClean="0"/>
              <a:t> </a:t>
            </a:r>
            <a:r>
              <a:rPr lang="en-GB" dirty="0" err="1" smtClean="0"/>
              <a:t>thể</a:t>
            </a:r>
            <a:r>
              <a:rPr lang="en-GB" dirty="0" smtClean="0"/>
              <a:t> </a:t>
            </a:r>
            <a:r>
              <a:rPr lang="en-GB" dirty="0" err="1" smtClean="0"/>
              <a:t>thúc</a:t>
            </a:r>
            <a:r>
              <a:rPr lang="en-GB" dirty="0" smtClean="0"/>
              <a:t> </a:t>
            </a:r>
            <a:r>
              <a:rPr lang="en-GB" dirty="0" err="1" smtClean="0"/>
              <a:t>đẩy</a:t>
            </a:r>
            <a:r>
              <a:rPr lang="en-GB" dirty="0" smtClean="0"/>
              <a:t> </a:t>
            </a:r>
            <a:r>
              <a:rPr lang="en-GB" dirty="0" err="1" smtClean="0"/>
              <a:t>việc</a:t>
            </a:r>
            <a:r>
              <a:rPr lang="en-GB" dirty="0" smtClean="0"/>
              <a:t> </a:t>
            </a:r>
            <a:r>
              <a:rPr lang="en-GB" dirty="0" err="1" smtClean="0"/>
              <a:t>hình</a:t>
            </a:r>
            <a:r>
              <a:rPr lang="en-GB" dirty="0" smtClean="0"/>
              <a:t> </a:t>
            </a:r>
            <a:r>
              <a:rPr lang="en-GB" dirty="0" err="1" smtClean="0"/>
              <a:t>thành</a:t>
            </a:r>
            <a:r>
              <a:rPr lang="en-GB" dirty="0" smtClean="0"/>
              <a:t> </a:t>
            </a:r>
            <a:r>
              <a:rPr lang="en-GB" dirty="0" err="1" smtClean="0"/>
              <a:t>hệ</a:t>
            </a:r>
            <a:r>
              <a:rPr lang="en-GB" dirty="0" smtClean="0"/>
              <a:t> </a:t>
            </a:r>
            <a:r>
              <a:rPr lang="en-GB" dirty="0" err="1" smtClean="0"/>
              <a:t>thống</a:t>
            </a:r>
            <a:r>
              <a:rPr lang="en-GB" dirty="0" smtClean="0"/>
              <a:t> </a:t>
            </a:r>
            <a:r>
              <a:rPr lang="en-GB" dirty="0" err="1" smtClean="0"/>
              <a:t>kiểm</a:t>
            </a:r>
            <a:r>
              <a:rPr lang="en-GB" dirty="0" smtClean="0"/>
              <a:t> </a:t>
            </a:r>
            <a:r>
              <a:rPr lang="en-GB" dirty="0" err="1" smtClean="0"/>
              <a:t>định</a:t>
            </a:r>
            <a:r>
              <a:rPr lang="en-GB" dirty="0" smtClean="0"/>
              <a:t> </a:t>
            </a:r>
            <a:r>
              <a:rPr lang="en-GB" dirty="0" err="1" smtClean="0"/>
              <a:t>quốc</a:t>
            </a:r>
            <a:r>
              <a:rPr lang="en-GB" dirty="0" smtClean="0"/>
              <a:t> </a:t>
            </a:r>
            <a:r>
              <a:rPr lang="en-GB" dirty="0" err="1" smtClean="0"/>
              <a:t>gia</a:t>
            </a:r>
            <a:r>
              <a:rPr lang="en-GB" dirty="0" smtClean="0"/>
              <a:t> </a:t>
            </a:r>
            <a:r>
              <a:rPr lang="en-GB" dirty="0" err="1" smtClean="0"/>
              <a:t>dựa</a:t>
            </a:r>
            <a:r>
              <a:rPr lang="en-GB" dirty="0" smtClean="0"/>
              <a:t> </a:t>
            </a:r>
            <a:r>
              <a:rPr lang="en-GB" dirty="0" err="1" smtClean="0"/>
              <a:t>trên</a:t>
            </a:r>
            <a:r>
              <a:rPr lang="en-GB" dirty="0" smtClean="0"/>
              <a:t> </a:t>
            </a:r>
            <a:r>
              <a:rPr lang="en-GB" dirty="0" err="1" smtClean="0"/>
              <a:t>các</a:t>
            </a:r>
            <a:r>
              <a:rPr lang="en-GB" dirty="0" smtClean="0"/>
              <a:t> </a:t>
            </a:r>
            <a:r>
              <a:rPr lang="en-GB" dirty="0" err="1" smtClean="0"/>
              <a:t>tiêu</a:t>
            </a:r>
            <a:r>
              <a:rPr lang="en-GB" dirty="0" smtClean="0"/>
              <a:t> </a:t>
            </a:r>
            <a:r>
              <a:rPr lang="en-GB" dirty="0" err="1" smtClean="0"/>
              <a:t>chí</a:t>
            </a:r>
            <a:r>
              <a:rPr lang="en-GB" dirty="0" smtClean="0"/>
              <a:t> </a:t>
            </a:r>
            <a:r>
              <a:rPr lang="en-GB" dirty="0" err="1" smtClean="0"/>
              <a:t>quốc</a:t>
            </a:r>
            <a:r>
              <a:rPr lang="en-GB" dirty="0" smtClean="0"/>
              <a:t> </a:t>
            </a:r>
            <a:r>
              <a:rPr lang="en-GB" dirty="0" err="1" smtClean="0"/>
              <a:t>tế</a:t>
            </a:r>
            <a:endParaRPr lang="en-GB" dirty="0" smtClean="0"/>
          </a:p>
          <a:p>
            <a:r>
              <a:rPr lang="en-GB" dirty="0" err="1" smtClean="0"/>
              <a:t>Sự</a:t>
            </a:r>
            <a:r>
              <a:rPr lang="en-GB" dirty="0" smtClean="0"/>
              <a:t> </a:t>
            </a:r>
            <a:r>
              <a:rPr lang="en-GB" dirty="0" err="1" smtClean="0"/>
              <a:t>trổi</a:t>
            </a:r>
            <a:r>
              <a:rPr lang="en-GB" dirty="0" smtClean="0"/>
              <a:t> </a:t>
            </a:r>
            <a:r>
              <a:rPr lang="en-GB" dirty="0" err="1" smtClean="0"/>
              <a:t>dậy</a:t>
            </a:r>
            <a:r>
              <a:rPr lang="en-GB" dirty="0" smtClean="0"/>
              <a:t> </a:t>
            </a:r>
            <a:r>
              <a:rPr lang="en-GB" dirty="0" err="1" smtClean="0"/>
              <a:t>của</a:t>
            </a:r>
            <a:r>
              <a:rPr lang="en-GB" dirty="0" smtClean="0"/>
              <a:t> </a:t>
            </a:r>
            <a:r>
              <a:rPr lang="en-GB" dirty="0" err="1" smtClean="0"/>
              <a:t>các</a:t>
            </a:r>
            <a:r>
              <a:rPr lang="en-GB" dirty="0" smtClean="0"/>
              <a:t> </a:t>
            </a:r>
            <a:r>
              <a:rPr lang="en-GB" dirty="0" err="1" smtClean="0"/>
              <a:t>lãnh</a:t>
            </a:r>
            <a:r>
              <a:rPr lang="en-GB" dirty="0" smtClean="0"/>
              <a:t> </a:t>
            </a:r>
            <a:r>
              <a:rPr lang="en-GB" dirty="0" err="1" smtClean="0"/>
              <a:t>đạo</a:t>
            </a:r>
            <a:r>
              <a:rPr lang="en-GB" dirty="0" smtClean="0"/>
              <a:t> </a:t>
            </a:r>
            <a:r>
              <a:rPr lang="en-GB" dirty="0" err="1" smtClean="0"/>
              <a:t>và</a:t>
            </a:r>
            <a:r>
              <a:rPr lang="en-GB" dirty="0" smtClean="0"/>
              <a:t> </a:t>
            </a:r>
            <a:r>
              <a:rPr lang="en-GB" dirty="0" err="1" smtClean="0"/>
              <a:t>quản</a:t>
            </a:r>
            <a:r>
              <a:rPr lang="en-GB" dirty="0" smtClean="0"/>
              <a:t> </a:t>
            </a:r>
            <a:r>
              <a:rPr lang="en-GB" dirty="0" err="1" smtClean="0"/>
              <a:t>lý</a:t>
            </a:r>
            <a:r>
              <a:rPr lang="en-GB" dirty="0" smtClean="0"/>
              <a:t> </a:t>
            </a:r>
            <a:r>
              <a:rPr lang="en-GB" dirty="0" err="1" smtClean="0"/>
              <a:t>trẻ</a:t>
            </a:r>
            <a:r>
              <a:rPr lang="en-GB" dirty="0" smtClean="0"/>
              <a:t> </a:t>
            </a:r>
            <a:r>
              <a:rPr lang="en-GB" dirty="0" err="1" smtClean="0"/>
              <a:t>đã</a:t>
            </a:r>
            <a:r>
              <a:rPr lang="en-GB" dirty="0" smtClean="0"/>
              <a:t> </a:t>
            </a:r>
            <a:r>
              <a:rPr lang="en-GB" dirty="0" err="1" smtClean="0"/>
              <a:t>góp</a:t>
            </a:r>
            <a:r>
              <a:rPr lang="en-GB" dirty="0" smtClean="0"/>
              <a:t> </a:t>
            </a:r>
            <a:r>
              <a:rPr lang="en-GB" dirty="0" err="1" smtClean="0"/>
              <a:t>phần</a:t>
            </a:r>
            <a:r>
              <a:rPr lang="en-GB" dirty="0" smtClean="0"/>
              <a:t> </a:t>
            </a:r>
            <a:r>
              <a:rPr lang="en-GB" dirty="0" err="1" smtClean="0"/>
              <a:t>vào</a:t>
            </a:r>
            <a:r>
              <a:rPr lang="en-GB" dirty="0" smtClean="0"/>
              <a:t> </a:t>
            </a:r>
            <a:r>
              <a:rPr lang="en-GB" dirty="0" err="1" smtClean="0"/>
              <a:t>việc</a:t>
            </a:r>
            <a:r>
              <a:rPr lang="en-GB" dirty="0" smtClean="0"/>
              <a:t> </a:t>
            </a:r>
            <a:r>
              <a:rPr lang="en-GB" dirty="0" err="1" smtClean="0"/>
              <a:t>mở</a:t>
            </a:r>
            <a:r>
              <a:rPr lang="en-GB" dirty="0" smtClean="0"/>
              <a:t> </a:t>
            </a:r>
            <a:r>
              <a:rPr lang="en-GB" dirty="0" err="1" smtClean="0"/>
              <a:t>rộng</a:t>
            </a:r>
            <a:r>
              <a:rPr lang="en-GB" dirty="0" smtClean="0"/>
              <a:t> </a:t>
            </a:r>
            <a:r>
              <a:rPr lang="en-GB" dirty="0" err="1" smtClean="0"/>
              <a:t>sự</a:t>
            </a:r>
            <a:r>
              <a:rPr lang="en-GB" dirty="0" smtClean="0"/>
              <a:t> </a:t>
            </a:r>
            <a:r>
              <a:rPr lang="en-GB" dirty="0" err="1" smtClean="0"/>
              <a:t>sáng</a:t>
            </a:r>
            <a:r>
              <a:rPr lang="en-GB" dirty="0" smtClean="0"/>
              <a:t> </a:t>
            </a:r>
            <a:r>
              <a:rPr lang="en-GB" dirty="0" err="1" smtClean="0"/>
              <a:t>tạo</a:t>
            </a:r>
            <a:r>
              <a:rPr lang="en-GB" dirty="0" smtClean="0"/>
              <a:t> </a:t>
            </a:r>
            <a:r>
              <a:rPr lang="en-GB" dirty="0" err="1" smtClean="0"/>
              <a:t>cho</a:t>
            </a:r>
            <a:r>
              <a:rPr lang="en-GB" dirty="0" smtClean="0"/>
              <a:t> </a:t>
            </a:r>
            <a:r>
              <a:rPr lang="en-GB" dirty="0" err="1" smtClean="0"/>
              <a:t>chương</a:t>
            </a:r>
            <a:r>
              <a:rPr lang="en-GB" dirty="0" smtClean="0"/>
              <a:t> </a:t>
            </a:r>
            <a:r>
              <a:rPr lang="en-GB" dirty="0" err="1" smtClean="0"/>
              <a:t>trình</a:t>
            </a:r>
            <a:r>
              <a:rPr lang="en-GB" dirty="0" smtClean="0"/>
              <a:t> </a:t>
            </a:r>
            <a:r>
              <a:rPr lang="en-GB" dirty="0" err="1" smtClean="0"/>
              <a:t>học</a:t>
            </a:r>
            <a:endParaRPr lang="en-GB" dirty="0" smtClean="0"/>
          </a:p>
          <a:p>
            <a:r>
              <a:rPr lang="en-GB" dirty="0" err="1" smtClean="0"/>
              <a:t>Thông</a:t>
            </a:r>
            <a:r>
              <a:rPr lang="en-GB" dirty="0" smtClean="0"/>
              <a:t> qua </a:t>
            </a:r>
            <a:r>
              <a:rPr lang="en-GB" dirty="0" err="1" smtClean="0"/>
              <a:t>hợp</a:t>
            </a:r>
            <a:r>
              <a:rPr lang="en-GB" dirty="0" smtClean="0"/>
              <a:t> </a:t>
            </a:r>
            <a:r>
              <a:rPr lang="en-GB" dirty="0" err="1" smtClean="0"/>
              <a:t>tác</a:t>
            </a:r>
            <a:r>
              <a:rPr lang="en-GB" dirty="0" smtClean="0"/>
              <a:t> </a:t>
            </a:r>
            <a:r>
              <a:rPr lang="en-GB" dirty="0" err="1" smtClean="0"/>
              <a:t>với</a:t>
            </a:r>
            <a:r>
              <a:rPr lang="en-GB" dirty="0" smtClean="0"/>
              <a:t> </a:t>
            </a:r>
            <a:r>
              <a:rPr lang="en-GB" dirty="0" err="1" smtClean="0"/>
              <a:t>các</a:t>
            </a:r>
            <a:r>
              <a:rPr lang="en-GB" dirty="0" smtClean="0"/>
              <a:t> </a:t>
            </a:r>
            <a:r>
              <a:rPr lang="en-GB" dirty="0" err="1" smtClean="0"/>
              <a:t>trường</a:t>
            </a:r>
            <a:r>
              <a:rPr lang="en-GB" dirty="0" smtClean="0"/>
              <a:t> </a:t>
            </a:r>
            <a:r>
              <a:rPr lang="en-GB" dirty="0" err="1" smtClean="0"/>
              <a:t>đại</a:t>
            </a:r>
            <a:r>
              <a:rPr lang="en-GB" dirty="0" smtClean="0"/>
              <a:t> </a:t>
            </a:r>
            <a:r>
              <a:rPr lang="en-GB" dirty="0" err="1" smtClean="0"/>
              <a:t>học</a:t>
            </a:r>
            <a:r>
              <a:rPr lang="en-GB" dirty="0" smtClean="0"/>
              <a:t> </a:t>
            </a:r>
            <a:r>
              <a:rPr lang="en-GB" dirty="0" err="1" smtClean="0"/>
              <a:t>nước</a:t>
            </a:r>
            <a:r>
              <a:rPr lang="en-GB" dirty="0" smtClean="0"/>
              <a:t> </a:t>
            </a:r>
            <a:r>
              <a:rPr lang="en-GB" dirty="0" err="1" smtClean="0"/>
              <a:t>ngoài</a:t>
            </a:r>
            <a:r>
              <a:rPr lang="en-GB" dirty="0" smtClean="0"/>
              <a:t>,  </a:t>
            </a:r>
            <a:r>
              <a:rPr lang="en-GB" dirty="0" err="1" smtClean="0"/>
              <a:t>sinh</a:t>
            </a:r>
            <a:r>
              <a:rPr lang="en-GB" dirty="0" smtClean="0"/>
              <a:t> </a:t>
            </a:r>
            <a:r>
              <a:rPr lang="en-GB" dirty="0" err="1" smtClean="0"/>
              <a:t>viên</a:t>
            </a:r>
            <a:r>
              <a:rPr lang="en-GB" dirty="0" smtClean="0"/>
              <a:t> </a:t>
            </a:r>
            <a:r>
              <a:rPr lang="en-GB" dirty="0" err="1" smtClean="0"/>
              <a:t>và</a:t>
            </a:r>
            <a:r>
              <a:rPr lang="en-GB" dirty="0" smtClean="0"/>
              <a:t> </a:t>
            </a:r>
            <a:r>
              <a:rPr lang="en-GB" dirty="0" err="1" smtClean="0"/>
              <a:t>giảng</a:t>
            </a:r>
            <a:r>
              <a:rPr lang="en-GB" dirty="0" smtClean="0"/>
              <a:t> </a:t>
            </a:r>
            <a:r>
              <a:rPr lang="en-GB" dirty="0" err="1" smtClean="0"/>
              <a:t>viên</a:t>
            </a:r>
            <a:r>
              <a:rPr lang="en-GB" dirty="0" smtClean="0"/>
              <a:t> </a:t>
            </a:r>
            <a:r>
              <a:rPr lang="en-GB" dirty="0" err="1" smtClean="0"/>
              <a:t>Việt</a:t>
            </a:r>
            <a:r>
              <a:rPr lang="en-GB" dirty="0" smtClean="0"/>
              <a:t> Nam </a:t>
            </a:r>
            <a:r>
              <a:rPr lang="en-GB" dirty="0" err="1" smtClean="0"/>
              <a:t>sẽ</a:t>
            </a:r>
            <a:r>
              <a:rPr lang="en-GB" dirty="0" smtClean="0"/>
              <a:t> </a:t>
            </a:r>
            <a:r>
              <a:rPr lang="en-GB" dirty="0" err="1" smtClean="0"/>
              <a:t>quen</a:t>
            </a:r>
            <a:r>
              <a:rPr lang="en-GB" dirty="0" smtClean="0"/>
              <a:t> </a:t>
            </a:r>
            <a:r>
              <a:rPr lang="en-GB" dirty="0" err="1" smtClean="0"/>
              <a:t>dần</a:t>
            </a:r>
            <a:r>
              <a:rPr lang="en-GB" dirty="0" smtClean="0"/>
              <a:t> </a:t>
            </a:r>
            <a:r>
              <a:rPr lang="en-GB" dirty="0" err="1" smtClean="0"/>
              <a:t>với</a:t>
            </a:r>
            <a:r>
              <a:rPr lang="en-GB" dirty="0" smtClean="0"/>
              <a:t> </a:t>
            </a:r>
            <a:r>
              <a:rPr lang="en-GB" dirty="0" err="1" smtClean="0"/>
              <a:t>những</a:t>
            </a:r>
            <a:r>
              <a:rPr lang="en-GB" dirty="0" smtClean="0"/>
              <a:t> </a:t>
            </a:r>
            <a:r>
              <a:rPr lang="en-GB" dirty="0" err="1" smtClean="0"/>
              <a:t>phương</a:t>
            </a:r>
            <a:r>
              <a:rPr lang="en-GB" dirty="0" smtClean="0"/>
              <a:t> </a:t>
            </a:r>
            <a:r>
              <a:rPr lang="en-GB" dirty="0" err="1" smtClean="0"/>
              <a:t>pháp</a:t>
            </a:r>
            <a:r>
              <a:rPr lang="en-GB" dirty="0" smtClean="0"/>
              <a:t> </a:t>
            </a:r>
            <a:r>
              <a:rPr lang="en-GB" dirty="0" err="1" smtClean="0"/>
              <a:t>giảng</a:t>
            </a:r>
            <a:r>
              <a:rPr lang="en-GB" dirty="0" smtClean="0"/>
              <a:t> </a:t>
            </a:r>
            <a:r>
              <a:rPr lang="en-GB" dirty="0" err="1" smtClean="0"/>
              <a:t>dạy</a:t>
            </a:r>
            <a:r>
              <a:rPr lang="en-GB" dirty="0" smtClean="0"/>
              <a:t> </a:t>
            </a:r>
            <a:r>
              <a:rPr lang="en-GB" dirty="0" err="1" smtClean="0"/>
              <a:t>mới</a:t>
            </a:r>
            <a:endParaRPr lang="en-GB" dirty="0" smtClean="0"/>
          </a:p>
          <a:p>
            <a:pPr algn="ctr">
              <a:buNone/>
            </a:pPr>
            <a:r>
              <a:rPr lang="en-GB" b="1" dirty="0" smtClean="0"/>
              <a:t>TUY NHIÊN</a:t>
            </a:r>
            <a:endParaRPr lang="fr-CH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126</TotalTime>
  <Words>608</Words>
  <Application>Microsoft Office PowerPoint</Application>
  <PresentationFormat>On-screen Show (4:3)</PresentationFormat>
  <Paragraphs>47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Giáo dục đại học Việt Nam: tác động của chính sách tư nhân hóa và quốc tế hóa và những tiêu chuẩn chung về chất lượng  </vt:lpstr>
      <vt:lpstr>Nội dung báo cáo</vt:lpstr>
      <vt:lpstr>Hệ thống giáo dục đại học  tại Việt Nam</vt:lpstr>
      <vt:lpstr>Sự gia tăng về số lượng sinh viên tại các trường đại học và cao đẳng (công lập và ngoài công lập) từ năm 2000-2008</vt:lpstr>
      <vt:lpstr>Quá trình quốc tế hóa  </vt:lpstr>
      <vt:lpstr>Quá trình tư nhân hóa </vt:lpstr>
      <vt:lpstr>Sự gia tăng về số lượng sinh viên tại các trường đại học và cao đẳng ngoài hệ thống công lập từ năm 2000-2010 </vt:lpstr>
      <vt:lpstr>Chất lượng của giáo dục đại học Việt Nam </vt:lpstr>
      <vt:lpstr>Kết luận (1)</vt:lpstr>
      <vt:lpstr>Kết luận (2)</vt:lpstr>
      <vt:lpstr>Slide 11</vt:lpstr>
    </vt:vector>
  </TitlesOfParts>
  <Company>Geneva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Higher education in Vietnam: the influence of the privatisation and internationalisation policies and the cross-cutting issue of quality</dc:title>
  <dc:creator>luna</dc:creator>
  <cp:lastModifiedBy>dgbao</cp:lastModifiedBy>
  <cp:revision>34</cp:revision>
  <dcterms:created xsi:type="dcterms:W3CDTF">2011-06-14T01:19:19Z</dcterms:created>
  <dcterms:modified xsi:type="dcterms:W3CDTF">2011-07-13T03:07:23Z</dcterms:modified>
</cp:coreProperties>
</file>